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6"/>
  </p:notesMasterIdLst>
  <p:sldIdLst>
    <p:sldId id="258" r:id="rId3"/>
    <p:sldId id="269" r:id="rId4"/>
    <p:sldId id="259" r:id="rId5"/>
    <p:sldId id="260" r:id="rId6"/>
    <p:sldId id="261" r:id="rId7"/>
    <p:sldId id="262" r:id="rId8"/>
    <p:sldId id="263" r:id="rId9"/>
    <p:sldId id="264" r:id="rId10"/>
    <p:sldId id="271" r:id="rId11"/>
    <p:sldId id="265" r:id="rId12"/>
    <p:sldId id="268" r:id="rId13"/>
    <p:sldId id="270"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7571-E434-4409-B7F5-DA3FC940DDB9}"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6E7E3-C1E3-4E03-A268-BC58102943ED}" type="slidenum">
              <a:rPr lang="en-US" smtClean="0"/>
              <a:t>‹#›</a:t>
            </a:fld>
            <a:endParaRPr lang="en-US"/>
          </a:p>
        </p:txBody>
      </p:sp>
    </p:spTree>
    <p:extLst>
      <p:ext uri="{BB962C8B-B14F-4D97-AF65-F5344CB8AC3E}">
        <p14:creationId xmlns:p14="http://schemas.microsoft.com/office/powerpoint/2010/main" val="329688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5A8779-A006-40C6-A9FB-F7E37D5F8F52}" type="slidenum">
              <a:rPr lang="en-US" altLang="en-US">
                <a:solidFill>
                  <a:srgbClr val="000000"/>
                </a:solidFill>
                <a:latin typeface="Arial" panose="020B0604020202020204" pitchFamily="34" charset="0"/>
              </a:rPr>
              <a:pPr/>
              <a:t>1</a:t>
            </a:fld>
            <a:endParaRPr lang="en-US" altLang="en-US">
              <a:solidFill>
                <a:srgbClr val="000000"/>
              </a:solidFill>
              <a:latin typeface="Arial" panose="020B0604020202020204" pitchFamily="34" charset="0"/>
            </a:endParaRPr>
          </a:p>
        </p:txBody>
      </p:sp>
      <p:sp>
        <p:nvSpPr>
          <p:cNvPr id="28675" name="Rectangle 2"/>
          <p:cNvSpPr>
            <a:spLocks noRot="1" noChangeArrowheads="1" noTextEdit="1"/>
          </p:cNvSpPr>
          <p:nvPr>
            <p:ph type="sldImg"/>
          </p:nvPr>
        </p:nvSpPr>
        <p:spPr>
          <a:xfrm>
            <a:off x="382588" y="687388"/>
            <a:ext cx="6092825" cy="3427412"/>
          </a:xfrm>
          <a:ln/>
        </p:spPr>
      </p:sp>
      <p:sp>
        <p:nvSpPr>
          <p:cNvPr id="28676" name="Rectangle 3"/>
          <p:cNvSpPr>
            <a:spLocks noGrp="1" noChangeArrowheads="1"/>
          </p:cNvSpPr>
          <p:nvPr>
            <p:ph type="body" idx="1"/>
          </p:nvPr>
        </p:nvSpPr>
        <p:spPr>
          <a:xfrm>
            <a:off x="912813" y="4343400"/>
            <a:ext cx="5032375" cy="4113213"/>
          </a:xfrm>
          <a:noFill/>
        </p:spPr>
        <p:txBody>
          <a:bodyPr/>
          <a:lstStyle/>
          <a:p>
            <a:pPr eaLnBrk="1" hangingPunct="1"/>
            <a:r>
              <a:rPr lang="en-US" altLang="en-US" smtClean="0">
                <a:latin typeface="Times New Roman" panose="02020603050405020304" pitchFamily="18" charset="0"/>
              </a:rPr>
              <a:t>In the summer of 1914, a complex set of circumstances led European nations into the most destructive war the world had ever experienced. Issues of nationalism, imperialism, alliances, and growing militarism were powder kegs waiting to explode. The explosion was triggered by a high profile assassination. The four-year long conflict would dramatically alter the global status quo.</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World War I, originally known as “The Great War,” closed the curtain on the old world of the European aristocracies and monarchies while catapulting the United States to the forefront of international politics. The war created new nations and set the stage for conflicts that would rage into the next century.</a:t>
            </a:r>
          </a:p>
          <a:p>
            <a:pPr eaLnBrk="1" hangingPunct="1"/>
            <a:r>
              <a:rPr lang="en-US" altLang="en-US" smtClean="0">
                <a:latin typeface="Times New Roman" panose="02020603050405020304" pitchFamily="18" charset="0"/>
              </a:rPr>
              <a:t>[image: British troops advance in Allied counterattack]</a:t>
            </a:r>
          </a:p>
        </p:txBody>
      </p:sp>
    </p:spTree>
    <p:extLst>
      <p:ext uri="{BB962C8B-B14F-4D97-AF65-F5344CB8AC3E}">
        <p14:creationId xmlns:p14="http://schemas.microsoft.com/office/powerpoint/2010/main" val="264230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6839FCC-0ADA-43C9-9D03-54BABCF5B594}"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
        <p:nvSpPr>
          <p:cNvPr id="29699" name="Rectangle 2"/>
          <p:cNvSpPr>
            <a:spLocks noRot="1" noChangeArrowheads="1" noTextEdit="1"/>
          </p:cNvSpPr>
          <p:nvPr>
            <p:ph type="sldImg"/>
          </p:nvPr>
        </p:nvSpPr>
        <p:spPr>
          <a:xfrm>
            <a:off x="382588" y="687388"/>
            <a:ext cx="6092825" cy="3427412"/>
          </a:xfrm>
          <a:ln/>
        </p:spPr>
      </p:sp>
      <p:sp>
        <p:nvSpPr>
          <p:cNvPr id="29700" name="Rectangle 3"/>
          <p:cNvSpPr>
            <a:spLocks noGrp="1" noChangeArrowheads="1"/>
          </p:cNvSpPr>
          <p:nvPr>
            <p:ph type="body" idx="1"/>
          </p:nvPr>
        </p:nvSpPr>
        <p:spPr>
          <a:xfrm>
            <a:off x="912813" y="4343400"/>
            <a:ext cx="5032375" cy="4113213"/>
          </a:xfrm>
          <a:noFill/>
        </p:spPr>
        <p:txBody>
          <a:bodyPr/>
          <a:lstStyle/>
          <a:p>
            <a:pPr eaLnBrk="1" hangingPunct="1"/>
            <a:r>
              <a:rPr lang="en-US" altLang="en-US" smtClean="0">
                <a:latin typeface="Times New Roman" panose="02020603050405020304" pitchFamily="18" charset="0"/>
              </a:rPr>
              <a:t>The two sides in the Great War were the Allied Powers and the Central Powers. While many other countries were involved, these were the primary players.</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ALLIED POWERS:</a:t>
            </a:r>
          </a:p>
          <a:p>
            <a:pPr eaLnBrk="1" hangingPunct="1"/>
            <a:r>
              <a:rPr lang="en-US" altLang="en-US" u="sng" smtClean="0">
                <a:latin typeface="Times New Roman" panose="02020603050405020304" pitchFamily="18" charset="0"/>
              </a:rPr>
              <a:t>Major Powers</a:t>
            </a:r>
          </a:p>
          <a:p>
            <a:pPr eaLnBrk="1" hangingPunct="1"/>
            <a:r>
              <a:rPr lang="en-US" altLang="en-US" smtClean="0">
                <a:latin typeface="Times New Roman" panose="02020603050405020304" pitchFamily="18" charset="0"/>
              </a:rPr>
              <a:t>British Empire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r>
              <a:rPr lang="en-US" altLang="en-US" smtClean="0">
                <a:latin typeface="Times New Roman" panose="02020603050405020304" pitchFamily="18" charset="0"/>
              </a:rPr>
              <a:t>France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r>
              <a:rPr lang="en-US" altLang="en-US" smtClean="0">
                <a:latin typeface="Times New Roman" panose="02020603050405020304" pitchFamily="18" charset="0"/>
              </a:rPr>
              <a:t>Italy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r>
              <a:rPr lang="en-US" altLang="en-US" smtClean="0">
                <a:latin typeface="Times New Roman" panose="02020603050405020304" pitchFamily="18" charset="0"/>
              </a:rPr>
              <a:t>Russia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1917)</a:t>
            </a:r>
          </a:p>
          <a:p>
            <a:pPr eaLnBrk="1" hangingPunct="1"/>
            <a:r>
              <a:rPr lang="en-US" altLang="en-US" smtClean="0">
                <a:latin typeface="Times New Roman" panose="02020603050405020304" pitchFamily="18" charset="0"/>
              </a:rPr>
              <a:t>United States (1917</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CENTRAL POWERS</a:t>
            </a:r>
          </a:p>
          <a:p>
            <a:pPr eaLnBrk="1" hangingPunct="1"/>
            <a:r>
              <a:rPr lang="en-US" altLang="en-US" u="sng" smtClean="0">
                <a:latin typeface="Times New Roman" panose="02020603050405020304" pitchFamily="18" charset="0"/>
              </a:rPr>
              <a:t>Major Powers</a:t>
            </a:r>
          </a:p>
          <a:p>
            <a:pPr eaLnBrk="1" hangingPunct="1"/>
            <a:r>
              <a:rPr lang="en-US" altLang="en-US" smtClean="0">
                <a:latin typeface="Times New Roman" panose="02020603050405020304" pitchFamily="18" charset="0"/>
              </a:rPr>
              <a:t>Austria-Hungary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r>
              <a:rPr lang="en-US" altLang="en-US" smtClean="0">
                <a:latin typeface="Times New Roman" panose="02020603050405020304" pitchFamily="18" charset="0"/>
              </a:rPr>
              <a:t>Germany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r>
              <a:rPr lang="en-US" altLang="en-US" smtClean="0">
                <a:latin typeface="Times New Roman" panose="02020603050405020304" pitchFamily="18" charset="0"/>
              </a:rPr>
              <a:t>Ottoman Empire/Turkey (1914</a:t>
            </a:r>
            <a:r>
              <a:rPr lang="en-US" altLang="en-US" smtClean="0">
                <a:latin typeface="Times New Roman" panose="02020603050405020304" pitchFamily="18" charset="0"/>
                <a:cs typeface="Arial" panose="020B0604020202020204" pitchFamily="34" charset="0"/>
              </a:rPr>
              <a:t>–</a:t>
            </a:r>
            <a:r>
              <a:rPr lang="en-US" altLang="en-US" smtClean="0">
                <a:latin typeface="Times New Roman" panose="02020603050405020304" pitchFamily="18" charset="0"/>
              </a:rPr>
              <a:t>1918)</a:t>
            </a:r>
          </a:p>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6155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09BCD82-639A-4159-8125-D4F778C76893}"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solidFill>
                  <a:schemeClr val="hlink"/>
                </a:solidFill>
                <a:latin typeface="Arial" panose="020B0604020202020204" pitchFamily="34" charset="0"/>
              </a:rPr>
              <a:t>Unrestricted Submarine Warfare</a:t>
            </a:r>
          </a:p>
          <a:p>
            <a:pPr lvl="1" eaLnBrk="1" hangingPunct="1"/>
            <a:r>
              <a:rPr lang="en-US" altLang="en-US" smtClean="0">
                <a:latin typeface="Arial" panose="020B0604020202020204" pitchFamily="34" charset="0"/>
              </a:rPr>
              <a:t>U-boat: German submarine</a:t>
            </a:r>
          </a:p>
          <a:p>
            <a:pPr lvl="2" eaLnBrk="1" hangingPunct="1"/>
            <a:r>
              <a:rPr lang="en-US" altLang="en-US" smtClean="0">
                <a:latin typeface="Arial" panose="020B0604020202020204" pitchFamily="34" charset="0"/>
              </a:rPr>
              <a:t>Used to prevent ammunition and supplies from reaching Allied troops</a:t>
            </a:r>
          </a:p>
          <a:p>
            <a:pPr eaLnBrk="1" hangingPunct="1"/>
            <a:r>
              <a:rPr lang="en-US" altLang="en-US" smtClean="0">
                <a:latin typeface="Arial" panose="020B0604020202020204" pitchFamily="34" charset="0"/>
              </a:rPr>
              <a:t>Germany attacked naval and merchant ships, particularly British ships</a:t>
            </a:r>
          </a:p>
          <a:p>
            <a:pPr eaLnBrk="1" hangingPunct="1"/>
            <a:r>
              <a:rPr lang="en-US" altLang="en-US" b="1" smtClean="0">
                <a:latin typeface="Times New Roman" panose="02020603050405020304" pitchFamily="18" charset="0"/>
              </a:rPr>
              <a:t>May 7, 1915: Passenger ship sunk by German submarine</a:t>
            </a:r>
          </a:p>
          <a:p>
            <a:pPr eaLnBrk="1" hangingPunct="1"/>
            <a:r>
              <a:rPr lang="en-US" altLang="en-US" b="1" smtClean="0">
                <a:latin typeface="Times New Roman" panose="02020603050405020304" pitchFamily="18" charset="0"/>
              </a:rPr>
              <a:t>More than 1000 civilian deaths, including 128 Americans</a:t>
            </a:r>
          </a:p>
          <a:p>
            <a:pPr eaLnBrk="1" hangingPunct="1"/>
            <a:r>
              <a:rPr lang="en-US" altLang="en-US" b="1" smtClean="0">
                <a:latin typeface="Times New Roman" panose="02020603050405020304" pitchFamily="18" charset="0"/>
              </a:rPr>
              <a:t>Germany claimed the ship was carrying munitions</a:t>
            </a:r>
          </a:p>
          <a:p>
            <a:pPr eaLnBrk="1" hangingPunct="1"/>
            <a:r>
              <a:rPr lang="en-US" altLang="en-US" b="1" smtClean="0">
                <a:solidFill>
                  <a:schemeClr val="hlink"/>
                </a:solidFill>
                <a:latin typeface="Times New Roman" panose="02020603050405020304" pitchFamily="18" charset="0"/>
              </a:rPr>
              <a:t> The Incident angers Americans and put the U.S. one step closer to entering the war</a:t>
            </a:r>
          </a:p>
          <a:p>
            <a:pPr eaLnBrk="1" hangingPunct="1"/>
            <a:r>
              <a:rPr lang="en-US" altLang="en-US" sz="1400" smtClean="0">
                <a:latin typeface="Arial" panose="020B0604020202020204" pitchFamily="34" charset="0"/>
              </a:rPr>
              <a:t>Zimmerman sent a telegram to Mexico</a:t>
            </a:r>
          </a:p>
          <a:p>
            <a:pPr eaLnBrk="1" hangingPunct="1"/>
            <a:r>
              <a:rPr lang="en-US" altLang="en-US" sz="1400" smtClean="0">
                <a:latin typeface="Arial" panose="020B0604020202020204" pitchFamily="34" charset="0"/>
              </a:rPr>
              <a:t>Intercepted by the British</a:t>
            </a:r>
          </a:p>
          <a:p>
            <a:pPr eaLnBrk="1" hangingPunct="1"/>
            <a:r>
              <a:rPr lang="en-US" altLang="en-US" sz="1400" smtClean="0">
                <a:latin typeface="Arial" panose="020B0604020202020204" pitchFamily="34" charset="0"/>
              </a:rPr>
              <a:t>Secret offer to Mexico</a:t>
            </a:r>
          </a:p>
          <a:p>
            <a:pPr eaLnBrk="1" hangingPunct="1"/>
            <a:r>
              <a:rPr lang="en-US" altLang="en-US" sz="1400" smtClean="0">
                <a:latin typeface="Arial" panose="020B0604020202020204" pitchFamily="34" charset="0"/>
              </a:rPr>
              <a:t>If Mexico declared war on the U.S., Germany would reward it with territory in the American Southwest</a:t>
            </a:r>
          </a:p>
          <a:p>
            <a:pPr eaLnBrk="1" hangingPunct="1"/>
            <a:r>
              <a:rPr lang="en-US" altLang="en-US" sz="1400" b="1" smtClean="0">
                <a:latin typeface="Times New Roman" panose="02020603050405020304" pitchFamily="18" charset="0"/>
              </a:rPr>
              <a:t>Added to the American public’s desire to enter the war</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8036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0B528D-72E4-41BB-ABD7-6D056E95B89C}"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b="1" smtClean="0">
                <a:solidFill>
                  <a:schemeClr val="hlink"/>
                </a:solidFill>
                <a:latin typeface="Arial Black" panose="020B0A04020102020204" pitchFamily="34" charset="0"/>
              </a:rPr>
              <a:t>#18 The Selective Service Act:</a:t>
            </a:r>
            <a:r>
              <a:rPr lang="en-US" altLang="en-US" smtClean="0">
                <a:latin typeface="Arial Black" panose="020B0A04020102020204" pitchFamily="34" charset="0"/>
              </a:rPr>
              <a:t> </a:t>
            </a:r>
          </a:p>
          <a:p>
            <a:pPr lvl="1" eaLnBrk="1" hangingPunct="1"/>
            <a:r>
              <a:rPr lang="en-US" altLang="en-US" smtClean="0">
                <a:latin typeface="Arial Black" panose="020B0A04020102020204" pitchFamily="34" charset="0"/>
              </a:rPr>
              <a:t>drafted of young men for military service in Europe</a:t>
            </a:r>
          </a:p>
          <a:p>
            <a:pPr eaLnBrk="1" hangingPunct="1"/>
            <a:r>
              <a:rPr lang="en-US" altLang="en-US" smtClean="0">
                <a:solidFill>
                  <a:schemeClr val="hlink"/>
                </a:solidFill>
                <a:latin typeface="Arial Black" panose="020B0A04020102020204" pitchFamily="34" charset="0"/>
              </a:rPr>
              <a:t>#19 Fears of spies and sabotage led to:</a:t>
            </a:r>
          </a:p>
          <a:p>
            <a:pPr lvl="1" eaLnBrk="1" hangingPunct="1"/>
            <a:r>
              <a:rPr lang="en-US" altLang="en-US" smtClean="0">
                <a:latin typeface="Arial Black" panose="020B0A04020102020204" pitchFamily="34" charset="0"/>
              </a:rPr>
              <a:t>Restrictions on Immigration</a:t>
            </a:r>
          </a:p>
          <a:p>
            <a:pPr lvl="1" eaLnBrk="1" hangingPunct="1"/>
            <a:r>
              <a:rPr lang="en-US" altLang="en-US" smtClean="0">
                <a:latin typeface="Arial Black" panose="020B0A04020102020204" pitchFamily="34" charset="0"/>
              </a:rPr>
              <a:t>Repression of free Speech</a:t>
            </a:r>
          </a:p>
          <a:p>
            <a:pPr lvl="1" eaLnBrk="1" hangingPunct="1"/>
            <a:r>
              <a:rPr lang="en-US" altLang="en-US" smtClean="0">
                <a:latin typeface="Arial Black" panose="020B0A04020102020204" pitchFamily="34" charset="0"/>
              </a:rPr>
              <a:t>Discrimination against Germans</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5444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3B0ACCB-1A34-4C3E-AD07-F9CB6B73F07B}"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Big Government</a:t>
            </a:r>
          </a:p>
          <a:p>
            <a:pPr lvl="1" eaLnBrk="1" hangingPunct="1"/>
            <a:r>
              <a:rPr lang="en-US" altLang="en-US" smtClean="0">
                <a:latin typeface="Arial" panose="020B0604020202020204" pitchFamily="34" charset="0"/>
              </a:rPr>
              <a:t>Financing the War</a:t>
            </a:r>
          </a:p>
          <a:p>
            <a:pPr lvl="2" eaLnBrk="1" hangingPunct="1"/>
            <a:r>
              <a:rPr lang="en-US" altLang="en-US" smtClean="0">
                <a:latin typeface="Arial" panose="020B0604020202020204" pitchFamily="34" charset="0"/>
              </a:rPr>
              <a:t>Liberty Bonds</a:t>
            </a:r>
          </a:p>
          <a:p>
            <a:pPr lvl="1" eaLnBrk="1" hangingPunct="1"/>
            <a:r>
              <a:rPr lang="en-US" altLang="en-US" smtClean="0">
                <a:latin typeface="Arial" panose="020B0604020202020204" pitchFamily="34" charset="0"/>
              </a:rPr>
              <a:t>Managing the Economy</a:t>
            </a:r>
          </a:p>
          <a:p>
            <a:pPr lvl="2" eaLnBrk="1" hangingPunct="1"/>
            <a:r>
              <a:rPr lang="en-US" altLang="en-US" smtClean="0">
                <a:latin typeface="Arial" panose="020B0604020202020204" pitchFamily="34" charset="0"/>
              </a:rPr>
              <a:t>New Agencies</a:t>
            </a:r>
          </a:p>
          <a:p>
            <a:pPr lvl="2" eaLnBrk="1" hangingPunct="1"/>
            <a:r>
              <a:rPr lang="en-US" altLang="en-US" smtClean="0">
                <a:latin typeface="Arial" panose="020B0604020202020204" pitchFamily="34" charset="0"/>
              </a:rPr>
              <a:t>Regulating Food &amp; Fuel Consumption </a:t>
            </a:r>
          </a:p>
          <a:p>
            <a:pPr lvl="3" eaLnBrk="1" hangingPunct="1"/>
            <a:r>
              <a:rPr lang="en-US" altLang="en-US" smtClean="0">
                <a:latin typeface="Arial" panose="020B0604020202020204" pitchFamily="34" charset="0"/>
              </a:rPr>
              <a:t>Price Controls</a:t>
            </a:r>
          </a:p>
          <a:p>
            <a:pPr lvl="3" eaLnBrk="1" hangingPunct="1"/>
            <a:r>
              <a:rPr lang="en-US" altLang="en-US" smtClean="0">
                <a:latin typeface="Arial" panose="020B0604020202020204" pitchFamily="34" charset="0"/>
              </a:rPr>
              <a:t>Rationing</a:t>
            </a:r>
          </a:p>
          <a:p>
            <a:pPr lvl="3" eaLnBrk="1" hangingPunct="1"/>
            <a:r>
              <a:rPr lang="en-US" altLang="en-US" smtClean="0">
                <a:latin typeface="Arial" panose="020B0604020202020204" pitchFamily="34" charset="0"/>
              </a:rPr>
              <a:t>Daylight Savings Time?</a:t>
            </a:r>
          </a:p>
          <a:p>
            <a:pPr lvl="1" eaLnBrk="1" hangingPunct="1"/>
            <a:r>
              <a:rPr lang="en-US" altLang="en-US" smtClean="0">
                <a:latin typeface="Arial" panose="020B0604020202020204" pitchFamily="34" charset="0"/>
              </a:rPr>
              <a:t>Enforcing Loyalty</a:t>
            </a:r>
          </a:p>
          <a:p>
            <a:pPr lvl="2" eaLnBrk="1" hangingPunct="1"/>
            <a:r>
              <a:rPr lang="en-US" altLang="en-US" smtClean="0">
                <a:latin typeface="Arial" panose="020B0604020202020204" pitchFamily="34" charset="0"/>
              </a:rPr>
              <a:t>Fear of Foreigners</a:t>
            </a:r>
          </a:p>
          <a:p>
            <a:pPr lvl="2" eaLnBrk="1" hangingPunct="1"/>
            <a:r>
              <a:rPr lang="en-US" altLang="en-US" smtClean="0">
                <a:latin typeface="Arial" panose="020B0604020202020204" pitchFamily="34" charset="0"/>
              </a:rPr>
              <a:t>Hate the HUN!</a:t>
            </a:r>
          </a:p>
          <a:p>
            <a:pPr lvl="2" eaLnBrk="1" hangingPunct="1"/>
            <a:r>
              <a:rPr lang="en-US" altLang="en-US" smtClean="0">
                <a:latin typeface="Arial" panose="020B0604020202020204" pitchFamily="34" charset="0"/>
              </a:rPr>
              <a:t>Repression of Civil Liberties</a:t>
            </a:r>
          </a:p>
          <a:p>
            <a:pPr lvl="2" eaLnBrk="1" hangingPunct="1"/>
            <a:r>
              <a:rPr lang="en-US" altLang="en-US" smtClean="0">
                <a:latin typeface="Arial" panose="020B0604020202020204" pitchFamily="34" charset="0"/>
              </a:rPr>
              <a:t>Controlling Political Radicals</a:t>
            </a:r>
          </a:p>
          <a:p>
            <a:pPr eaLnBrk="1" hangingPunct="1"/>
            <a:r>
              <a:rPr lang="en-US" altLang="en-US" b="1" smtClean="0">
                <a:solidFill>
                  <a:schemeClr val="hlink"/>
                </a:solidFill>
                <a:latin typeface="Arial Black" panose="020B0A04020102020204" pitchFamily="34" charset="0"/>
              </a:rPr>
              <a:t>17 The Sedition Act:</a:t>
            </a:r>
          </a:p>
          <a:p>
            <a:pPr lvl="1" eaLnBrk="1" hangingPunct="1"/>
            <a:r>
              <a:rPr lang="en-US" altLang="en-US" b="1" smtClean="0">
                <a:latin typeface="Arial Black" panose="020B0A04020102020204" pitchFamily="34" charset="0"/>
              </a:rPr>
              <a:t>Made it illegal to discuss anything negative about the war or the US govt.</a:t>
            </a:r>
            <a:r>
              <a:rPr lang="en-US" altLang="en-US" b="1" smtClean="0">
                <a:solidFill>
                  <a:schemeClr val="hlink"/>
                </a:solidFill>
                <a:latin typeface="Arial Black" panose="020B0A04020102020204" pitchFamily="34" charset="0"/>
              </a:rPr>
              <a:t>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7081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53401"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noProof="0" smtClean="0"/>
              <a:t>Click to edit Master title style</a:t>
            </a:r>
          </a:p>
        </p:txBody>
      </p:sp>
      <p:sp>
        <p:nvSpPr>
          <p:cNvPr id="53402"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84AA8DA0-00E3-43AB-83EC-E70BC13EBD5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513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AD252724-362B-407D-8608-3FCDCE64A40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4929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E3D95CA9-70B9-4A27-ADA0-90824C907F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5236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02168" y="1600200"/>
            <a:ext cx="5592233" cy="4498975"/>
          </a:xfrm>
        </p:spPr>
        <p:txBody>
          <a:bodyPr/>
          <a:lstStyle/>
          <a:p>
            <a:pPr lvl="0"/>
            <a:endParaRPr lang="en-US" noProof="0" smtClean="0"/>
          </a:p>
        </p:txBody>
      </p:sp>
      <p:sp>
        <p:nvSpPr>
          <p:cNvPr id="4" name="Text Placeholder 3"/>
          <p:cNvSpPr>
            <a:spLocks noGrp="1"/>
          </p:cNvSpPr>
          <p:nvPr>
            <p:ph type="body"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CCE0F51C-7B46-46D4-90BD-8DF503FAE09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86704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6E05706B-4420-4767-AE95-269AC69C0E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594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EFC3703-C3FD-47FD-B1BC-B43654D12C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4546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53401"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noProof="0" smtClean="0"/>
              <a:t>Click to edit Master title style</a:t>
            </a:r>
          </a:p>
        </p:txBody>
      </p:sp>
      <p:sp>
        <p:nvSpPr>
          <p:cNvPr id="53402"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84AA8DA0-00E3-43AB-83EC-E70BC13EBD5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9888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7820582-6D1E-4E42-B64A-15DC7DAA257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5102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57F1652D-B693-4C1E-9542-1D54C00C84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4178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39FE6F24-F5DF-4B8B-9350-D66A10C2C3B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0424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8839644E-61C7-409E-B2DB-FB1957B0DF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06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7820582-6D1E-4E42-B64A-15DC7DAA257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6097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E250DD08-3821-4E78-AF05-0B0C7E96299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8264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61C3DDCF-0284-46DC-97CF-73BD2264B17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46798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E4C5A2E6-3CFB-451C-86DA-939DE17D26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0130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6F8793B-CC22-4C4C-8701-6416D16D7E5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42081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AD252724-362B-407D-8608-3FCDCE64A40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0356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E3D95CA9-70B9-4A27-ADA0-90824C907F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2790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02168" y="1600200"/>
            <a:ext cx="5592233" cy="4498975"/>
          </a:xfrm>
        </p:spPr>
        <p:txBody>
          <a:bodyPr/>
          <a:lstStyle/>
          <a:p>
            <a:pPr lvl="0"/>
            <a:endParaRPr lang="en-US" noProof="0" smtClean="0"/>
          </a:p>
        </p:txBody>
      </p:sp>
      <p:sp>
        <p:nvSpPr>
          <p:cNvPr id="4" name="Text Placeholder 3"/>
          <p:cNvSpPr>
            <a:spLocks noGrp="1"/>
          </p:cNvSpPr>
          <p:nvPr>
            <p:ph type="body"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CCE0F51C-7B46-46D4-90BD-8DF503FAE09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3768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6E05706B-4420-4767-AE95-269AC69C0E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14430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EFC3703-C3FD-47FD-B1BC-B43654D12C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0742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57F1652D-B693-4C1E-9542-1D54C00C84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0782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39FE6F24-F5DF-4B8B-9350-D66A10C2C3B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450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8839644E-61C7-409E-B2DB-FB1957B0DF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4373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E250DD08-3821-4E78-AF05-0B0C7E96299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5235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61C3DDCF-0284-46DC-97CF-73BD2264B17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523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E4C5A2E6-3CFB-451C-86DA-939DE17D26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2603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6F8793B-CC22-4C4C-8701-6416D16D7E5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21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5237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523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52377" name="Rectangle 153"/>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378" name="Rectangle 154"/>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52379" name="Rectangle 15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52380" name="Rectangle 156"/>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971620FD-F8C2-4F2A-8238-190453CC9199}"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52381" name="Rectangle 157"/>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589381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5237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523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52377" name="Rectangle 153"/>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378" name="Rectangle 154"/>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52379" name="Rectangle 15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52380" name="Rectangle 156"/>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971620FD-F8C2-4F2A-8238-190453CC9199}"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52381" name="Rectangle 157"/>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96240616"/>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WI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ctrTitle"/>
          </p:nvPr>
        </p:nvSpPr>
        <p:spPr>
          <a:xfrm>
            <a:off x="2209800" y="2057401"/>
            <a:ext cx="7772400" cy="1470025"/>
          </a:xfrm>
        </p:spPr>
        <p:txBody>
          <a:bodyPr/>
          <a:lstStyle/>
          <a:p>
            <a:pPr eaLnBrk="1" hangingPunct="1">
              <a:defRPr/>
            </a:pPr>
            <a:r>
              <a:rPr lang="en-US" sz="4800" b="1" dirty="0">
                <a:solidFill>
                  <a:schemeClr val="tx2">
                    <a:lumMod val="90000"/>
                  </a:schemeClr>
                </a:solidFill>
                <a:latin typeface="Times New Roman" pitchFamily="18" charset="0"/>
              </a:rPr>
              <a:t>Unit 4: Lecture </a:t>
            </a:r>
            <a:r>
              <a:rPr lang="en-US" sz="4800" b="1" dirty="0" smtClean="0">
                <a:solidFill>
                  <a:schemeClr val="tx2">
                    <a:lumMod val="90000"/>
                  </a:schemeClr>
                </a:solidFill>
                <a:latin typeface="Times New Roman" pitchFamily="18" charset="0"/>
              </a:rPr>
              <a:t>#3 </a:t>
            </a:r>
            <a:r>
              <a:rPr lang="en-US" sz="4800" b="1" dirty="0">
                <a:solidFill>
                  <a:schemeClr val="tx2">
                    <a:lumMod val="90000"/>
                  </a:schemeClr>
                </a:solidFill>
                <a:latin typeface="Times New Roman" pitchFamily="18" charset="0"/>
              </a:rPr>
              <a:t/>
            </a:r>
            <a:br>
              <a:rPr lang="en-US" sz="4800" b="1" dirty="0">
                <a:solidFill>
                  <a:schemeClr val="tx2">
                    <a:lumMod val="90000"/>
                  </a:schemeClr>
                </a:solidFill>
                <a:latin typeface="Times New Roman" pitchFamily="18" charset="0"/>
              </a:rPr>
            </a:br>
            <a:r>
              <a:rPr lang="en-US" sz="4800" b="1" dirty="0">
                <a:solidFill>
                  <a:schemeClr val="tx2">
                    <a:lumMod val="90000"/>
                  </a:schemeClr>
                </a:solidFill>
                <a:latin typeface="Times New Roman" pitchFamily="18" charset="0"/>
              </a:rPr>
              <a:t>The Great War</a:t>
            </a:r>
            <a:endParaRPr lang="en-US" sz="3200" b="1" dirty="0">
              <a:solidFill>
                <a:schemeClr val="tx2">
                  <a:lumMod val="90000"/>
                </a:schemeClr>
              </a:solidFill>
              <a:latin typeface="Times New Roman" pitchFamily="18" charset="0"/>
            </a:endParaRPr>
          </a:p>
        </p:txBody>
      </p:sp>
      <p:sp>
        <p:nvSpPr>
          <p:cNvPr id="39940" name="Rectangle 4"/>
          <p:cNvSpPr>
            <a:spLocks noGrp="1" noChangeArrowheads="1"/>
          </p:cNvSpPr>
          <p:nvPr>
            <p:ph type="subTitle" idx="1"/>
          </p:nvPr>
        </p:nvSpPr>
        <p:spPr>
          <a:xfrm>
            <a:off x="2819399" y="5029200"/>
            <a:ext cx="7045817" cy="1295400"/>
          </a:xfrm>
        </p:spPr>
        <p:txBody>
          <a:bodyPr/>
          <a:lstStyle/>
          <a:p>
            <a:pPr marL="7938" indent="-7938" eaLnBrk="1" hangingPunct="1">
              <a:lnSpc>
                <a:spcPct val="90000"/>
              </a:lnSpc>
              <a:defRPr/>
            </a:pPr>
            <a:r>
              <a:rPr lang="en-US" sz="4000" b="1" dirty="0">
                <a:solidFill>
                  <a:schemeClr val="bg1"/>
                </a:solidFill>
                <a:latin typeface="Times New Roman" pitchFamily="18" charset="0"/>
              </a:rPr>
              <a:t>Causes</a:t>
            </a:r>
          </a:p>
          <a:p>
            <a:pPr marL="7938" indent="-7938" eaLnBrk="1" hangingPunct="1">
              <a:lnSpc>
                <a:spcPct val="90000"/>
              </a:lnSpc>
              <a:defRPr/>
            </a:pPr>
            <a:r>
              <a:rPr lang="en-US" sz="4000" b="1" dirty="0" smtClean="0">
                <a:solidFill>
                  <a:schemeClr val="bg1"/>
                </a:solidFill>
                <a:latin typeface="Times New Roman" pitchFamily="18" charset="0"/>
              </a:rPr>
              <a:t>Of World </a:t>
            </a:r>
            <a:r>
              <a:rPr lang="en-US" sz="4000" b="1" dirty="0">
                <a:solidFill>
                  <a:schemeClr val="bg1"/>
                </a:solidFill>
                <a:latin typeface="Times New Roman" pitchFamily="18" charset="0"/>
              </a:rPr>
              <a:t>War </a:t>
            </a:r>
            <a:r>
              <a:rPr lang="en-US" sz="4000" b="1" dirty="0" smtClean="0">
                <a:solidFill>
                  <a:schemeClr val="bg1"/>
                </a:solidFill>
                <a:latin typeface="Times New Roman" pitchFamily="18" charset="0"/>
              </a:rPr>
              <a:t>I</a:t>
            </a:r>
            <a:endParaRPr lang="en-US" sz="4000" b="1" dirty="0">
              <a:solidFill>
                <a:schemeClr val="bg1"/>
              </a:solidFill>
              <a:latin typeface="Times New Roman" pitchFamily="18" charset="0"/>
            </a:endParaRPr>
          </a:p>
        </p:txBody>
      </p:sp>
    </p:spTree>
    <p:extLst>
      <p:ext uri="{BB962C8B-B14F-4D97-AF65-F5344CB8AC3E}">
        <p14:creationId xmlns:p14="http://schemas.microsoft.com/office/powerpoint/2010/main" val="151895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1828800" y="381000"/>
            <a:ext cx="8540750" cy="1143000"/>
          </a:xfrm>
        </p:spPr>
        <p:txBody>
          <a:bodyPr/>
          <a:lstStyle/>
          <a:p>
            <a:pPr eaLnBrk="1" hangingPunct="1">
              <a:defRPr/>
            </a:pPr>
            <a:r>
              <a:rPr lang="en-US" sz="4000"/>
              <a:t>How did Americans Prepare to Fight in WWI?</a:t>
            </a:r>
          </a:p>
        </p:txBody>
      </p:sp>
      <p:sp>
        <p:nvSpPr>
          <p:cNvPr id="59395" name="Rectangle 3"/>
          <p:cNvSpPr>
            <a:spLocks noGrp="1" noRot="1" noChangeArrowheads="1"/>
          </p:cNvSpPr>
          <p:nvPr>
            <p:ph type="body" idx="1"/>
          </p:nvPr>
        </p:nvSpPr>
        <p:spPr>
          <a:xfrm>
            <a:off x="1825626" y="1600201"/>
            <a:ext cx="4422775" cy="4498975"/>
          </a:xfrm>
        </p:spPr>
        <p:txBody>
          <a:bodyPr/>
          <a:lstStyle/>
          <a:p>
            <a:pPr eaLnBrk="1" hangingPunct="1">
              <a:buFont typeface="Arial" charset="0"/>
              <a:buChar char="►"/>
              <a:defRPr/>
            </a:pPr>
            <a:r>
              <a:rPr lang="en-US" sz="2800" dirty="0">
                <a:solidFill>
                  <a:schemeClr val="tx2">
                    <a:lumMod val="75000"/>
                  </a:schemeClr>
                </a:solidFill>
              </a:rPr>
              <a:t>Selective Service Act</a:t>
            </a:r>
          </a:p>
          <a:p>
            <a:pPr eaLnBrk="1" hangingPunct="1">
              <a:buFont typeface="Arial" charset="0"/>
              <a:buChar char="►"/>
              <a:defRPr/>
            </a:pPr>
            <a:r>
              <a:rPr lang="en-US" sz="2800" dirty="0"/>
              <a:t>Training for War</a:t>
            </a:r>
          </a:p>
          <a:p>
            <a:pPr eaLnBrk="1" hangingPunct="1">
              <a:buFont typeface="Arial" charset="0"/>
              <a:buChar char="►"/>
              <a:defRPr/>
            </a:pPr>
            <a:r>
              <a:rPr lang="en-US" sz="2800" dirty="0">
                <a:solidFill>
                  <a:srgbClr val="FF00FF"/>
                </a:solidFill>
              </a:rPr>
              <a:t>The Convoy </a:t>
            </a:r>
            <a:r>
              <a:rPr lang="en-US" sz="2800" dirty="0" smtClean="0">
                <a:solidFill>
                  <a:srgbClr val="FF00FF"/>
                </a:solidFill>
              </a:rPr>
              <a:t>System</a:t>
            </a:r>
            <a:endParaRPr lang="en-US" sz="2800" dirty="0">
              <a:solidFill>
                <a:srgbClr val="FF00FF"/>
              </a:solidFill>
            </a:endParaRPr>
          </a:p>
        </p:txBody>
      </p:sp>
      <p:pic>
        <p:nvPicPr>
          <p:cNvPr id="11268" name="Picture 4" descr="UNCLE SAM WANTS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76400"/>
            <a:ext cx="403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72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1828800" y="381000"/>
            <a:ext cx="8540750" cy="1143000"/>
          </a:xfrm>
        </p:spPr>
        <p:txBody>
          <a:bodyPr/>
          <a:lstStyle/>
          <a:p>
            <a:pPr eaLnBrk="1" hangingPunct="1">
              <a:defRPr/>
            </a:pPr>
            <a:r>
              <a:rPr lang="en-US" sz="4000"/>
              <a:t>How did the U.S. Government pay for the cost of the War?</a:t>
            </a:r>
          </a:p>
        </p:txBody>
      </p:sp>
      <p:sp>
        <p:nvSpPr>
          <p:cNvPr id="63491" name="Rectangle 3"/>
          <p:cNvSpPr>
            <a:spLocks noGrp="1" noRot="1" noChangeArrowheads="1"/>
          </p:cNvSpPr>
          <p:nvPr>
            <p:ph type="body" idx="1"/>
          </p:nvPr>
        </p:nvSpPr>
        <p:spPr>
          <a:xfrm>
            <a:off x="3962400" y="1828801"/>
            <a:ext cx="3733800" cy="4498975"/>
          </a:xfrm>
        </p:spPr>
        <p:txBody>
          <a:bodyPr/>
          <a:lstStyle/>
          <a:p>
            <a:pPr eaLnBrk="1" hangingPunct="1">
              <a:buFont typeface="Arial" charset="0"/>
              <a:buChar char="►"/>
              <a:defRPr/>
            </a:pPr>
            <a:r>
              <a:rPr lang="en-US" dirty="0" smtClean="0"/>
              <a:t>Big Government</a:t>
            </a:r>
          </a:p>
          <a:p>
            <a:pPr lvl="1" eaLnBrk="1" hangingPunct="1">
              <a:defRPr/>
            </a:pPr>
            <a:r>
              <a:rPr lang="en-US" dirty="0" smtClean="0"/>
              <a:t>Financing the War</a:t>
            </a:r>
          </a:p>
          <a:p>
            <a:pPr lvl="1" eaLnBrk="1" hangingPunct="1">
              <a:defRPr/>
            </a:pPr>
            <a:r>
              <a:rPr lang="en-US" dirty="0" smtClean="0"/>
              <a:t>Managing the Economy</a:t>
            </a:r>
          </a:p>
          <a:p>
            <a:pPr lvl="1" eaLnBrk="1" hangingPunct="1">
              <a:defRPr/>
            </a:pPr>
            <a:r>
              <a:rPr lang="en-US" dirty="0" smtClean="0"/>
              <a:t>Enforcing Loyalty</a:t>
            </a:r>
          </a:p>
          <a:p>
            <a:pPr lvl="1" eaLnBrk="1" hangingPunct="1">
              <a:defRPr/>
            </a:pPr>
            <a:endParaRPr lang="en-US" dirty="0" smtClean="0"/>
          </a:p>
        </p:txBody>
      </p:sp>
      <p:pic>
        <p:nvPicPr>
          <p:cNvPr id="14340" name="Picture 5" descr="WWI+Propa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2400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poste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828801"/>
            <a:ext cx="2789238"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87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Americans be involved?</a:t>
            </a:r>
            <a:endParaRPr lang="en-US" dirty="0"/>
          </a:p>
        </p:txBody>
      </p:sp>
      <p:sp>
        <p:nvSpPr>
          <p:cNvPr id="3" name="Content Placeholder 2"/>
          <p:cNvSpPr>
            <a:spLocks noGrp="1"/>
          </p:cNvSpPr>
          <p:nvPr>
            <p:ph idx="1"/>
          </p:nvPr>
        </p:nvSpPr>
        <p:spPr>
          <a:xfrm>
            <a:off x="402167" y="1223494"/>
            <a:ext cx="11387667" cy="4875682"/>
          </a:xfrm>
        </p:spPr>
        <p:txBody>
          <a:bodyPr/>
          <a:lstStyle/>
          <a:p>
            <a:r>
              <a:rPr lang="en-US" dirty="0" smtClean="0">
                <a:effectLst/>
              </a:rPr>
              <a:t>In 1917 U.S</a:t>
            </a:r>
            <a:r>
              <a:rPr lang="en-US" dirty="0">
                <a:effectLst/>
              </a:rPr>
              <a:t>. infantry troops landed in France to begin training for combat</a:t>
            </a:r>
            <a:r>
              <a:rPr lang="en-US" dirty="0" smtClean="0">
                <a:effectLst/>
              </a:rPr>
              <a:t>.</a:t>
            </a:r>
          </a:p>
          <a:p>
            <a:r>
              <a:rPr lang="en-US" dirty="0" smtClean="0">
                <a:effectLst/>
              </a:rPr>
              <a:t> </a:t>
            </a:r>
            <a:r>
              <a:rPr lang="en-US" dirty="0">
                <a:effectLst/>
              </a:rPr>
              <a:t>After four years of bloody stalemate along the western front, </a:t>
            </a:r>
            <a:r>
              <a:rPr lang="en-US" dirty="0" smtClean="0">
                <a:solidFill>
                  <a:srgbClr val="FF00FF"/>
                </a:solidFill>
                <a:effectLst/>
              </a:rPr>
              <a:t>America’s well-supplied military caused a major </a:t>
            </a:r>
            <a:r>
              <a:rPr lang="en-US" dirty="0">
                <a:solidFill>
                  <a:srgbClr val="FF00FF"/>
                </a:solidFill>
                <a:effectLst/>
              </a:rPr>
              <a:t>turning point in the war and helped the Allies to victory</a:t>
            </a:r>
            <a:r>
              <a:rPr lang="en-US" dirty="0">
                <a:effectLst/>
              </a:rPr>
              <a:t>. </a:t>
            </a:r>
            <a:endParaRPr lang="en-US" dirty="0" smtClean="0">
              <a:effectLst/>
            </a:endParaRPr>
          </a:p>
          <a:p>
            <a:r>
              <a:rPr lang="en-US" dirty="0" smtClean="0">
                <a:effectLst/>
              </a:rPr>
              <a:t>When </a:t>
            </a:r>
            <a:r>
              <a:rPr lang="en-US" dirty="0">
                <a:effectLst/>
              </a:rPr>
              <a:t>the war finally ended, on </a:t>
            </a:r>
            <a:r>
              <a:rPr lang="en-US" dirty="0" smtClean="0">
                <a:effectLst/>
              </a:rPr>
              <a:t>November </a:t>
            </a:r>
            <a:r>
              <a:rPr lang="en-US" dirty="0">
                <a:effectLst/>
              </a:rPr>
              <a:t>11, 1918, more than </a:t>
            </a:r>
            <a:r>
              <a:rPr lang="en-US" dirty="0" smtClean="0">
                <a:solidFill>
                  <a:srgbClr val="FF00FF"/>
                </a:solidFill>
                <a:effectLst/>
              </a:rPr>
              <a:t>two million American soldiers had served </a:t>
            </a:r>
            <a:r>
              <a:rPr lang="en-US" dirty="0" smtClean="0">
                <a:effectLst/>
              </a:rPr>
              <a:t>on </a:t>
            </a:r>
            <a:r>
              <a:rPr lang="en-US" dirty="0">
                <a:effectLst/>
              </a:rPr>
              <a:t>the battlefields of Western Europe, and some </a:t>
            </a:r>
            <a:r>
              <a:rPr lang="en-US" dirty="0">
                <a:solidFill>
                  <a:srgbClr val="FF00FF"/>
                </a:solidFill>
                <a:effectLst/>
              </a:rPr>
              <a:t>50,000 of them had lost their lives</a:t>
            </a:r>
            <a:endParaRPr lang="en-US" dirty="0">
              <a:solidFill>
                <a:srgbClr val="FF00FF"/>
              </a:solidFill>
            </a:endParaRPr>
          </a:p>
        </p:txBody>
      </p:sp>
    </p:spTree>
    <p:extLst>
      <p:ext uri="{BB962C8B-B14F-4D97-AF65-F5344CB8AC3E}">
        <p14:creationId xmlns:p14="http://schemas.microsoft.com/office/powerpoint/2010/main" val="29635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Review Questions</a:t>
            </a:r>
            <a:endParaRPr lang="en-US" dirty="0"/>
          </a:p>
        </p:txBody>
      </p:sp>
      <p:sp>
        <p:nvSpPr>
          <p:cNvPr id="3" name="Content Placeholder 2"/>
          <p:cNvSpPr>
            <a:spLocks noGrp="1"/>
          </p:cNvSpPr>
          <p:nvPr>
            <p:ph idx="1"/>
          </p:nvPr>
        </p:nvSpPr>
        <p:spPr/>
        <p:txBody>
          <a:bodyPr/>
          <a:lstStyle/>
          <a:p>
            <a:pPr marL="609600" indent="-609600" eaLnBrk="1" hangingPunct="1">
              <a:lnSpc>
                <a:spcPct val="80000"/>
              </a:lnSpc>
              <a:buFont typeface="Arial" charset="0"/>
              <a:buAutoNum type="arabicPeriod"/>
              <a:defRPr/>
            </a:pPr>
            <a:r>
              <a:rPr lang="en-US" dirty="0">
                <a:solidFill>
                  <a:schemeClr val="tx2">
                    <a:lumMod val="75000"/>
                  </a:schemeClr>
                </a:solidFill>
              </a:rPr>
              <a:t>What were the elements that caused WWI?</a:t>
            </a:r>
          </a:p>
          <a:p>
            <a:pPr marL="609600" indent="-609600" eaLnBrk="1" hangingPunct="1">
              <a:lnSpc>
                <a:spcPct val="80000"/>
              </a:lnSpc>
              <a:buFont typeface="Arial" charset="0"/>
              <a:buAutoNum type="arabicPeriod"/>
              <a:defRPr/>
            </a:pPr>
            <a:r>
              <a:rPr lang="en-US" dirty="0"/>
              <a:t>How did WWI Start?</a:t>
            </a:r>
          </a:p>
          <a:p>
            <a:pPr marL="609600" indent="-609600" eaLnBrk="1" hangingPunct="1">
              <a:lnSpc>
                <a:spcPct val="80000"/>
              </a:lnSpc>
              <a:buFont typeface="Arial" charset="0"/>
              <a:buAutoNum type="arabicPeriod"/>
              <a:defRPr/>
            </a:pPr>
            <a:r>
              <a:rPr lang="en-US" dirty="0">
                <a:solidFill>
                  <a:schemeClr val="tx2">
                    <a:lumMod val="75000"/>
                  </a:schemeClr>
                </a:solidFill>
              </a:rPr>
              <a:t>What 2 events brought the USA closer to war?</a:t>
            </a:r>
          </a:p>
          <a:p>
            <a:pPr marL="609600" indent="-609600" eaLnBrk="1" hangingPunct="1">
              <a:lnSpc>
                <a:spcPct val="80000"/>
              </a:lnSpc>
              <a:buFont typeface="Arial" charset="0"/>
              <a:buAutoNum type="arabicPeriod"/>
              <a:defRPr/>
            </a:pPr>
            <a:r>
              <a:rPr lang="en-US" dirty="0"/>
              <a:t>Why did the USA </a:t>
            </a:r>
            <a:r>
              <a:rPr lang="en-US" dirty="0" smtClean="0"/>
              <a:t> try to remain neutral , but eventually join </a:t>
            </a:r>
            <a:r>
              <a:rPr lang="en-US" dirty="0"/>
              <a:t>the Allies in WWI?</a:t>
            </a:r>
          </a:p>
          <a:p>
            <a:pPr marL="609600" indent="-609600" eaLnBrk="1" hangingPunct="1">
              <a:lnSpc>
                <a:spcPct val="80000"/>
              </a:lnSpc>
              <a:buFont typeface="Arial" charset="0"/>
              <a:buAutoNum type="arabicPeriod"/>
              <a:defRPr/>
            </a:pPr>
            <a:r>
              <a:rPr lang="en-US" dirty="0">
                <a:solidFill>
                  <a:schemeClr val="tx2">
                    <a:lumMod val="75000"/>
                  </a:schemeClr>
                </a:solidFill>
              </a:rPr>
              <a:t>What was the Convoy system and why was it important to the Allies</a:t>
            </a:r>
            <a:r>
              <a:rPr lang="en-US" dirty="0" smtClean="0">
                <a:solidFill>
                  <a:schemeClr val="tx2">
                    <a:lumMod val="75000"/>
                  </a:schemeClr>
                </a:solidFill>
              </a:rPr>
              <a:t>?</a:t>
            </a:r>
          </a:p>
          <a:p>
            <a:pPr marL="609600" indent="-609600" eaLnBrk="1" hangingPunct="1">
              <a:lnSpc>
                <a:spcPct val="80000"/>
              </a:lnSpc>
              <a:buFont typeface="Arial" charset="0"/>
              <a:buAutoNum type="arabicPeriod"/>
              <a:defRPr/>
            </a:pPr>
            <a:r>
              <a:rPr lang="en-US" dirty="0" smtClean="0"/>
              <a:t>How did the US pay for WWI and why did they fund it publically?</a:t>
            </a:r>
            <a:endParaRPr lang="en-US" dirty="0"/>
          </a:p>
          <a:p>
            <a:pPr marL="609600" indent="-609600" eaLnBrk="1" hangingPunct="1">
              <a:lnSpc>
                <a:spcPct val="80000"/>
              </a:lnSpc>
              <a:buFont typeface="Arial" charset="0"/>
              <a:buAutoNum type="arabicPeriod"/>
              <a:defRPr/>
            </a:pPr>
            <a:endParaRPr lang="en-US" dirty="0"/>
          </a:p>
          <a:p>
            <a:endParaRPr lang="en-US" dirty="0"/>
          </a:p>
        </p:txBody>
      </p:sp>
    </p:spTree>
    <p:extLst>
      <p:ext uri="{BB962C8B-B14F-4D97-AF65-F5344CB8AC3E}">
        <p14:creationId xmlns:p14="http://schemas.microsoft.com/office/powerpoint/2010/main" val="23053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Focus Question</a:t>
            </a:r>
            <a:endParaRPr lang="en-US" dirty="0"/>
          </a:p>
        </p:txBody>
      </p:sp>
      <p:sp>
        <p:nvSpPr>
          <p:cNvPr id="3" name="Content Placeholder 2"/>
          <p:cNvSpPr>
            <a:spLocks noGrp="1"/>
          </p:cNvSpPr>
          <p:nvPr>
            <p:ph idx="1"/>
          </p:nvPr>
        </p:nvSpPr>
        <p:spPr/>
        <p:txBody>
          <a:bodyPr/>
          <a:lstStyle/>
          <a:p>
            <a:r>
              <a:rPr lang="en-US" dirty="0" smtClean="0"/>
              <a:t>How did America’s “sphere of influence” eventually pull it into the Great War?</a:t>
            </a:r>
            <a:endParaRPr lang="en-US" dirty="0"/>
          </a:p>
        </p:txBody>
      </p:sp>
    </p:spTree>
    <p:extLst>
      <p:ext uri="{BB962C8B-B14F-4D97-AF65-F5344CB8AC3E}">
        <p14:creationId xmlns:p14="http://schemas.microsoft.com/office/powerpoint/2010/main" val="143535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1828800" y="457200"/>
            <a:ext cx="8540750" cy="1143000"/>
          </a:xfrm>
        </p:spPr>
        <p:txBody>
          <a:bodyPr/>
          <a:lstStyle/>
          <a:p>
            <a:pPr eaLnBrk="1" hangingPunct="1">
              <a:defRPr/>
            </a:pPr>
            <a:r>
              <a:rPr lang="en-US" sz="4000"/>
              <a:t>What were the MAIN Causes of WWI?</a:t>
            </a:r>
          </a:p>
        </p:txBody>
      </p:sp>
      <p:sp>
        <p:nvSpPr>
          <p:cNvPr id="55299" name="Rectangle 3"/>
          <p:cNvSpPr>
            <a:spLocks noGrp="1" noRot="1" noChangeArrowheads="1"/>
          </p:cNvSpPr>
          <p:nvPr>
            <p:ph type="body" idx="1"/>
          </p:nvPr>
        </p:nvSpPr>
        <p:spPr>
          <a:xfrm>
            <a:off x="1981200" y="1600201"/>
            <a:ext cx="8458200" cy="4525963"/>
          </a:xfrm>
        </p:spPr>
        <p:txBody>
          <a:bodyPr/>
          <a:lstStyle/>
          <a:p>
            <a:pPr eaLnBrk="1" hangingPunct="1">
              <a:buFont typeface="Arial" charset="0"/>
              <a:buChar char="►"/>
              <a:defRPr/>
            </a:pPr>
            <a:r>
              <a:rPr lang="en-US" sz="4400" u="sng"/>
              <a:t>M</a:t>
            </a:r>
            <a:r>
              <a:rPr lang="en-US" smtClean="0"/>
              <a:t>ilitarism- </a:t>
            </a:r>
            <a:r>
              <a:rPr lang="en-US" sz="1800"/>
              <a:t>building up of armed forces, getting ready for war.</a:t>
            </a:r>
          </a:p>
          <a:p>
            <a:pPr eaLnBrk="1" hangingPunct="1">
              <a:buFont typeface="Arial" charset="0"/>
              <a:buChar char="►"/>
              <a:defRPr/>
            </a:pPr>
            <a:r>
              <a:rPr lang="en-US" sz="4400" u="sng"/>
              <a:t>A</a:t>
            </a:r>
            <a:r>
              <a:rPr lang="en-US" smtClean="0"/>
              <a:t>lliances- </a:t>
            </a:r>
            <a:r>
              <a:rPr lang="en-US" sz="1800"/>
              <a:t>agreements or promises to defend and help another country.</a:t>
            </a:r>
            <a:endParaRPr lang="en-US" smtClean="0"/>
          </a:p>
          <a:p>
            <a:pPr eaLnBrk="1" hangingPunct="1">
              <a:buFont typeface="Arial" charset="0"/>
              <a:buChar char="►"/>
              <a:defRPr/>
            </a:pPr>
            <a:r>
              <a:rPr lang="en-US" sz="4400" u="sng"/>
              <a:t>I</a:t>
            </a:r>
            <a:r>
              <a:rPr lang="en-US" smtClean="0"/>
              <a:t>mperialism- </a:t>
            </a:r>
            <a:r>
              <a:rPr lang="en-US" sz="1800"/>
              <a:t>trying to build up an empire by dominating weaker nations.</a:t>
            </a:r>
            <a:endParaRPr lang="en-US" smtClean="0"/>
          </a:p>
          <a:p>
            <a:pPr eaLnBrk="1" hangingPunct="1">
              <a:buFont typeface="Arial" charset="0"/>
              <a:buChar char="►"/>
              <a:defRPr/>
            </a:pPr>
            <a:r>
              <a:rPr lang="en-US" sz="4400" u="sng"/>
              <a:t>N</a:t>
            </a:r>
            <a:r>
              <a:rPr lang="en-US" smtClean="0"/>
              <a:t>ationalism- </a:t>
            </a:r>
            <a:r>
              <a:rPr lang="en-US" sz="1800"/>
              <a:t>having pride in your country and being willing to defend it. </a:t>
            </a:r>
            <a:endParaRPr lang="en-US" smtClean="0"/>
          </a:p>
        </p:txBody>
      </p:sp>
    </p:spTree>
    <p:extLst>
      <p:ext uri="{BB962C8B-B14F-4D97-AF65-F5344CB8AC3E}">
        <p14:creationId xmlns:p14="http://schemas.microsoft.com/office/powerpoint/2010/main" val="55625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2062163" y="258763"/>
            <a:ext cx="5694362" cy="914400"/>
          </a:xfrm>
          <a:solidFill>
            <a:srgbClr val="FFCC00"/>
          </a:solidFill>
        </p:spPr>
        <p:txBody>
          <a:bodyPr/>
          <a:lstStyle/>
          <a:p>
            <a:pPr eaLnBrk="1" hangingPunct="1">
              <a:defRPr/>
            </a:pPr>
            <a:r>
              <a:rPr lang="en-US" sz="2800" b="1">
                <a:solidFill>
                  <a:schemeClr val="tx1"/>
                </a:solidFill>
                <a:latin typeface="Times New Roman" pitchFamily="18" charset="0"/>
              </a:rPr>
              <a:t>Map of Allied and Central Powers</a:t>
            </a:r>
          </a:p>
        </p:txBody>
      </p:sp>
      <p:sp>
        <p:nvSpPr>
          <p:cNvPr id="43012" name="Rectangle 4"/>
          <p:cNvSpPr>
            <a:spLocks noChangeArrowheads="1"/>
          </p:cNvSpPr>
          <p:nvPr/>
        </p:nvSpPr>
        <p:spPr bwMode="auto">
          <a:xfrm>
            <a:off x="1524000" y="1447800"/>
            <a:ext cx="1676400"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fontAlgn="base">
              <a:spcBef>
                <a:spcPct val="20000"/>
              </a:spcBef>
              <a:spcAft>
                <a:spcPct val="0"/>
              </a:spcAft>
              <a:buClr>
                <a:srgbClr val="A3C145"/>
              </a:buClr>
              <a:buSzPct val="80000"/>
              <a:defRPr/>
            </a:pPr>
            <a:r>
              <a:rPr lang="en-US" sz="2000">
                <a:solidFill>
                  <a:srgbClr val="FFFFFF"/>
                </a:solidFill>
                <a:effectLst>
                  <a:outerShdw blurRad="38100" dist="38100" dir="2700000" algn="tl">
                    <a:srgbClr val="000000"/>
                  </a:outerShdw>
                </a:effectLst>
              </a:rPr>
              <a:t>United States</a:t>
            </a:r>
          </a:p>
        </p:txBody>
      </p:sp>
      <p:sp>
        <p:nvSpPr>
          <p:cNvPr id="6148" name="Line 5"/>
          <p:cNvSpPr>
            <a:spLocks noChangeShapeType="1"/>
          </p:cNvSpPr>
          <p:nvPr/>
        </p:nvSpPr>
        <p:spPr bwMode="auto">
          <a:xfrm flipH="1" flipV="1">
            <a:off x="2590800" y="2286000"/>
            <a:ext cx="5334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FFFFF"/>
              </a:solidFill>
            </a:endParaRPr>
          </a:p>
        </p:txBody>
      </p:sp>
      <p:pic>
        <p:nvPicPr>
          <p:cNvPr id="6149" name="Picture 6" descr="wcL03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2209800"/>
            <a:ext cx="5562600"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Rot="1" noChangeArrowheads="1"/>
          </p:cNvSpPr>
          <p:nvPr>
            <p:ph type="body" sz="half" idx="2"/>
          </p:nvPr>
        </p:nvSpPr>
        <p:spPr>
          <a:xfrm>
            <a:off x="7239000" y="1219200"/>
            <a:ext cx="3200400" cy="5410200"/>
          </a:xfrm>
          <a:extLst>
            <a:ext uri="{909E8E84-426E-40DD-AFC4-6F175D3DCCD1}">
              <a14:hiddenFill xmlns:a14="http://schemas.microsoft.com/office/drawing/2010/main">
                <a:solidFill>
                  <a:srgbClr val="ADE290"/>
                </a:solidFill>
              </a14:hiddenFill>
            </a:ext>
          </a:extLst>
        </p:spPr>
        <p:txBody>
          <a:bodyPr/>
          <a:lstStyle/>
          <a:p>
            <a:pPr algn="ctr" eaLnBrk="1" hangingPunct="1">
              <a:lnSpc>
                <a:spcPct val="80000"/>
              </a:lnSpc>
              <a:buFont typeface="Arial" charset="0"/>
              <a:buNone/>
              <a:defRPr/>
            </a:pPr>
            <a:r>
              <a:rPr lang="en-US" sz="2000">
                <a:latin typeface="Times New Roman" pitchFamily="18" charset="0"/>
              </a:rPr>
              <a:t> ALLIED POWERS</a:t>
            </a:r>
          </a:p>
          <a:p>
            <a:pPr eaLnBrk="1" hangingPunct="1">
              <a:lnSpc>
                <a:spcPct val="80000"/>
              </a:lnSpc>
              <a:buFont typeface="Arial" charset="0"/>
              <a:buNone/>
              <a:defRPr/>
            </a:pPr>
            <a:r>
              <a:rPr lang="en-US" sz="2000">
                <a:latin typeface="Times New Roman" pitchFamily="18" charset="0"/>
              </a:rPr>
              <a:t>Major Powers</a:t>
            </a:r>
          </a:p>
          <a:p>
            <a:pPr eaLnBrk="1" hangingPunct="1">
              <a:lnSpc>
                <a:spcPct val="80000"/>
              </a:lnSpc>
              <a:buFont typeface="Arial" charset="0"/>
              <a:buChar char="►"/>
              <a:defRPr/>
            </a:pPr>
            <a:r>
              <a:rPr lang="en-US" sz="2000" b="1">
                <a:latin typeface="Times New Roman" pitchFamily="18" charset="0"/>
              </a:rPr>
              <a:t>British Empire </a:t>
            </a:r>
            <a:br>
              <a:rPr lang="en-US" sz="2000" b="1">
                <a:latin typeface="Times New Roman" pitchFamily="18" charset="0"/>
              </a:rPr>
            </a:br>
            <a:r>
              <a:rPr lang="en-US" sz="2000" b="1">
                <a:latin typeface="Times New Roman" pitchFamily="18" charset="0"/>
              </a:rPr>
              <a:t>(1914</a:t>
            </a:r>
            <a:r>
              <a:rPr lang="en-US" sz="2000" b="1">
                <a:latin typeface="Times New Roman" pitchFamily="18" charset="0"/>
                <a:cs typeface="Arial" charset="0"/>
              </a:rPr>
              <a:t>–</a:t>
            </a:r>
            <a:r>
              <a:rPr lang="en-US" sz="2000" b="1">
                <a:latin typeface="Times New Roman" pitchFamily="18" charset="0"/>
              </a:rPr>
              <a:t>1918)</a:t>
            </a:r>
          </a:p>
          <a:p>
            <a:pPr eaLnBrk="1" hangingPunct="1">
              <a:lnSpc>
                <a:spcPct val="80000"/>
              </a:lnSpc>
              <a:buFont typeface="Arial" charset="0"/>
              <a:buChar char="►"/>
              <a:defRPr/>
            </a:pPr>
            <a:r>
              <a:rPr lang="en-US" sz="2000" b="1">
                <a:latin typeface="Times New Roman" pitchFamily="18" charset="0"/>
              </a:rPr>
              <a:t>France (1914</a:t>
            </a:r>
            <a:r>
              <a:rPr lang="en-US" sz="2000" b="1">
                <a:latin typeface="Times New Roman" pitchFamily="18" charset="0"/>
                <a:cs typeface="Arial" charset="0"/>
              </a:rPr>
              <a:t>–</a:t>
            </a:r>
            <a:r>
              <a:rPr lang="en-US" sz="2000" b="1">
                <a:latin typeface="Times New Roman" pitchFamily="18" charset="0"/>
              </a:rPr>
              <a:t>1918)</a:t>
            </a:r>
          </a:p>
          <a:p>
            <a:pPr eaLnBrk="1" hangingPunct="1">
              <a:lnSpc>
                <a:spcPct val="80000"/>
              </a:lnSpc>
              <a:buFont typeface="Arial" charset="0"/>
              <a:buChar char="►"/>
              <a:defRPr/>
            </a:pPr>
            <a:r>
              <a:rPr lang="en-US" sz="2000" b="1">
                <a:latin typeface="Times New Roman" pitchFamily="18" charset="0"/>
              </a:rPr>
              <a:t>Italy (1914</a:t>
            </a:r>
            <a:r>
              <a:rPr lang="en-US" sz="2000" b="1">
                <a:latin typeface="Times New Roman" pitchFamily="18" charset="0"/>
                <a:cs typeface="Arial" charset="0"/>
              </a:rPr>
              <a:t>–</a:t>
            </a:r>
            <a:r>
              <a:rPr lang="en-US" sz="2000" b="1">
                <a:latin typeface="Times New Roman" pitchFamily="18" charset="0"/>
              </a:rPr>
              <a:t>1918)</a:t>
            </a:r>
          </a:p>
          <a:p>
            <a:pPr eaLnBrk="1" hangingPunct="1">
              <a:lnSpc>
                <a:spcPct val="80000"/>
              </a:lnSpc>
              <a:buFont typeface="Arial" charset="0"/>
              <a:buChar char="►"/>
              <a:defRPr/>
            </a:pPr>
            <a:r>
              <a:rPr lang="en-US" sz="2000" b="1">
                <a:latin typeface="Times New Roman" pitchFamily="18" charset="0"/>
              </a:rPr>
              <a:t>Russia (1914</a:t>
            </a:r>
            <a:r>
              <a:rPr lang="en-US" sz="2000" b="1">
                <a:latin typeface="Times New Roman" pitchFamily="18" charset="0"/>
                <a:cs typeface="Arial" charset="0"/>
              </a:rPr>
              <a:t>–</a:t>
            </a:r>
            <a:r>
              <a:rPr lang="en-US" sz="2000" b="1">
                <a:latin typeface="Times New Roman" pitchFamily="18" charset="0"/>
              </a:rPr>
              <a:t>1917)</a:t>
            </a:r>
          </a:p>
          <a:p>
            <a:pPr eaLnBrk="1" hangingPunct="1">
              <a:lnSpc>
                <a:spcPct val="80000"/>
              </a:lnSpc>
              <a:buFont typeface="Arial" charset="0"/>
              <a:buChar char="►"/>
              <a:defRPr/>
            </a:pPr>
            <a:r>
              <a:rPr lang="en-US" sz="2000" b="1">
                <a:latin typeface="Times New Roman" pitchFamily="18" charset="0"/>
              </a:rPr>
              <a:t>United States (1917</a:t>
            </a:r>
            <a:r>
              <a:rPr lang="en-US" sz="2000" b="1">
                <a:latin typeface="Times New Roman" pitchFamily="18" charset="0"/>
                <a:cs typeface="Arial" charset="0"/>
              </a:rPr>
              <a:t>–</a:t>
            </a:r>
            <a:r>
              <a:rPr lang="en-US" sz="2000" b="1">
                <a:latin typeface="Times New Roman" pitchFamily="18" charset="0"/>
              </a:rPr>
              <a:t>1918)</a:t>
            </a:r>
          </a:p>
          <a:p>
            <a:pPr algn="ctr" eaLnBrk="1" hangingPunct="1">
              <a:lnSpc>
                <a:spcPct val="80000"/>
              </a:lnSpc>
              <a:buFont typeface="Arial" charset="0"/>
              <a:buNone/>
              <a:defRPr/>
            </a:pPr>
            <a:endParaRPr lang="en-US" sz="2000">
              <a:latin typeface="Times New Roman" pitchFamily="18" charset="0"/>
            </a:endParaRPr>
          </a:p>
          <a:p>
            <a:pPr algn="ctr" eaLnBrk="1" hangingPunct="1">
              <a:lnSpc>
                <a:spcPct val="80000"/>
              </a:lnSpc>
              <a:buFont typeface="Arial" charset="0"/>
              <a:buNone/>
              <a:defRPr/>
            </a:pPr>
            <a:r>
              <a:rPr lang="en-US" sz="2000">
                <a:latin typeface="Times New Roman" pitchFamily="18" charset="0"/>
              </a:rPr>
              <a:t>CENTRAL POWERS</a:t>
            </a:r>
          </a:p>
          <a:p>
            <a:pPr eaLnBrk="1" hangingPunct="1">
              <a:lnSpc>
                <a:spcPct val="80000"/>
              </a:lnSpc>
              <a:buFont typeface="Arial" charset="0"/>
              <a:buNone/>
              <a:defRPr/>
            </a:pPr>
            <a:r>
              <a:rPr lang="en-US" sz="2000">
                <a:latin typeface="Times New Roman" pitchFamily="18" charset="0"/>
              </a:rPr>
              <a:t>   Major Powers</a:t>
            </a:r>
          </a:p>
          <a:p>
            <a:pPr eaLnBrk="1" hangingPunct="1">
              <a:lnSpc>
                <a:spcPct val="80000"/>
              </a:lnSpc>
              <a:buFont typeface="Arial" charset="0"/>
              <a:buChar char="►"/>
              <a:defRPr/>
            </a:pPr>
            <a:r>
              <a:rPr lang="en-US" sz="2000" b="1">
                <a:latin typeface="Times New Roman" pitchFamily="18" charset="0"/>
              </a:rPr>
              <a:t>Austria-Hungary</a:t>
            </a:r>
            <a:br>
              <a:rPr lang="en-US" sz="2000" b="1">
                <a:latin typeface="Times New Roman" pitchFamily="18" charset="0"/>
              </a:rPr>
            </a:br>
            <a:r>
              <a:rPr lang="en-US" sz="2000" b="1">
                <a:latin typeface="Times New Roman" pitchFamily="18" charset="0"/>
              </a:rPr>
              <a:t> (1914</a:t>
            </a:r>
            <a:r>
              <a:rPr lang="en-US" sz="2000">
                <a:latin typeface="Times New Roman" pitchFamily="18" charset="0"/>
                <a:cs typeface="Arial" charset="0"/>
              </a:rPr>
              <a:t>–</a:t>
            </a:r>
            <a:r>
              <a:rPr lang="en-US" sz="2000" b="1">
                <a:latin typeface="Times New Roman" pitchFamily="18" charset="0"/>
              </a:rPr>
              <a:t>1918)</a:t>
            </a:r>
          </a:p>
          <a:p>
            <a:pPr eaLnBrk="1" hangingPunct="1">
              <a:lnSpc>
                <a:spcPct val="80000"/>
              </a:lnSpc>
              <a:buFont typeface="Arial" charset="0"/>
              <a:buChar char="►"/>
              <a:defRPr/>
            </a:pPr>
            <a:r>
              <a:rPr lang="en-US" sz="2000" b="1">
                <a:latin typeface="Times New Roman" pitchFamily="18" charset="0"/>
              </a:rPr>
              <a:t>Germany (1914</a:t>
            </a:r>
            <a:r>
              <a:rPr lang="en-US" sz="2000">
                <a:latin typeface="Times New Roman" pitchFamily="18" charset="0"/>
                <a:cs typeface="Arial" charset="0"/>
              </a:rPr>
              <a:t>–</a:t>
            </a:r>
            <a:r>
              <a:rPr lang="en-US" sz="2000" b="1">
                <a:latin typeface="Times New Roman" pitchFamily="18" charset="0"/>
              </a:rPr>
              <a:t>1918)</a:t>
            </a:r>
          </a:p>
          <a:p>
            <a:pPr eaLnBrk="1" hangingPunct="1">
              <a:lnSpc>
                <a:spcPct val="80000"/>
              </a:lnSpc>
              <a:buFont typeface="Arial" charset="0"/>
              <a:buChar char="►"/>
              <a:defRPr/>
            </a:pPr>
            <a:r>
              <a:rPr lang="en-US" sz="2000" b="1">
                <a:latin typeface="Times New Roman" pitchFamily="18" charset="0"/>
              </a:rPr>
              <a:t>Ottoman Empire/Turkey (1914</a:t>
            </a:r>
            <a:r>
              <a:rPr lang="en-US" sz="2000">
                <a:latin typeface="Times New Roman" pitchFamily="18" charset="0"/>
                <a:cs typeface="Arial" charset="0"/>
              </a:rPr>
              <a:t>–</a:t>
            </a:r>
            <a:r>
              <a:rPr lang="en-US" sz="2000" b="1">
                <a:latin typeface="Times New Roman" pitchFamily="18" charset="0"/>
              </a:rPr>
              <a:t>1918)</a:t>
            </a:r>
          </a:p>
        </p:txBody>
      </p:sp>
    </p:spTree>
    <p:extLst>
      <p:ext uri="{BB962C8B-B14F-4D97-AF65-F5344CB8AC3E}">
        <p14:creationId xmlns:p14="http://schemas.microsoft.com/office/powerpoint/2010/main" val="4263375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01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301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3011">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3011">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30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smtClean="0"/>
              <a:t>What event starts WWI?</a:t>
            </a:r>
          </a:p>
        </p:txBody>
      </p:sp>
      <p:sp>
        <p:nvSpPr>
          <p:cNvPr id="6147" name="Rectangle 3"/>
          <p:cNvSpPr>
            <a:spLocks noGrp="1" noRot="1" noChangeArrowheads="1"/>
          </p:cNvSpPr>
          <p:nvPr>
            <p:ph type="body" idx="1"/>
          </p:nvPr>
        </p:nvSpPr>
        <p:spPr>
          <a:xfrm>
            <a:off x="1981200" y="1600200"/>
            <a:ext cx="3429000" cy="4876800"/>
          </a:xfrm>
        </p:spPr>
        <p:txBody>
          <a:bodyPr/>
          <a:lstStyle/>
          <a:p>
            <a:pPr eaLnBrk="1" hangingPunct="1">
              <a:lnSpc>
                <a:spcPct val="90000"/>
              </a:lnSpc>
              <a:buFont typeface="Arial" charset="0"/>
              <a:buChar char="►"/>
              <a:defRPr/>
            </a:pPr>
            <a:r>
              <a:rPr lang="en-US" sz="2400"/>
              <a:t>Bosnia was a newly acquired province in the A-H Empire                   </a:t>
            </a:r>
          </a:p>
          <a:p>
            <a:pPr lvl="1" eaLnBrk="1" hangingPunct="1">
              <a:lnSpc>
                <a:spcPct val="90000"/>
              </a:lnSpc>
              <a:defRPr/>
            </a:pPr>
            <a:r>
              <a:rPr lang="en-US" sz="2000"/>
              <a:t>1914: Archduke Ferdinand, heir to the throne of the  Austro-Hungarian Empire is assassinated in Bosnia</a:t>
            </a:r>
          </a:p>
          <a:p>
            <a:pPr eaLnBrk="1" hangingPunct="1">
              <a:lnSpc>
                <a:spcPct val="90000"/>
              </a:lnSpc>
              <a:buFont typeface="Arial" charset="0"/>
              <a:buChar char="►"/>
              <a:defRPr/>
            </a:pPr>
            <a:r>
              <a:rPr lang="en-US" sz="2400"/>
              <a:t>Assassination ignites the “Great War”</a:t>
            </a:r>
          </a:p>
          <a:p>
            <a:pPr eaLnBrk="1" hangingPunct="1">
              <a:lnSpc>
                <a:spcPct val="90000"/>
              </a:lnSpc>
              <a:buFont typeface="Arial" charset="0"/>
              <a:buChar char="►"/>
              <a:defRPr/>
            </a:pPr>
            <a:r>
              <a:rPr lang="en-US" sz="2400"/>
              <a:t>Assassin was Serbian – Russia had strong ties with Serbia</a:t>
            </a:r>
          </a:p>
        </p:txBody>
      </p:sp>
      <p:pic>
        <p:nvPicPr>
          <p:cNvPr id="7172" name="Picture 4" descr="ferdninand shaking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1"/>
            <a:ext cx="46482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6663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3"/>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 calcmode="lin" valueType="num">
                                      <p:cBhvr>
                                        <p:cTn id="14"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p:cTn id="19" dur="10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14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147">
                                            <p:txEl>
                                              <p:pRg st="2" end="2"/>
                                            </p:txEl>
                                          </p:spTgt>
                                        </p:tgtEl>
                                        <p:attrNameLst>
                                          <p:attrName>style.visibility</p:attrName>
                                        </p:attrNameLst>
                                      </p:cBhvr>
                                      <p:to>
                                        <p:strVal val="visible"/>
                                      </p:to>
                                    </p:set>
                                    <p:anim calcmode="lin" valueType="num">
                                      <p:cBhvr>
                                        <p:cTn id="26" dur="1000" fill="hold"/>
                                        <p:tgtEl>
                                          <p:spTgt spid="6147">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614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p:cTn id="33" dur="1000" fill="hold"/>
                                        <p:tgtEl>
                                          <p:spTgt spid="6147">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438400" y="1600200"/>
            <a:ext cx="29718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7FC2A"/>
                </a:solidFill>
              </a:rPr>
              <a:t>Austria-Hungary </a:t>
            </a:r>
            <a:r>
              <a:rPr lang="en-US" altLang="en-US">
                <a:solidFill>
                  <a:srgbClr val="FFFFFF"/>
                </a:solidFill>
              </a:rPr>
              <a:t>w/ Germany’s alliance declares war on Serbia</a:t>
            </a:r>
          </a:p>
        </p:txBody>
      </p:sp>
      <p:sp>
        <p:nvSpPr>
          <p:cNvPr id="8195" name="Text Box 5"/>
          <p:cNvSpPr txBox="1">
            <a:spLocks noChangeArrowheads="1"/>
          </p:cNvSpPr>
          <p:nvPr/>
        </p:nvSpPr>
        <p:spPr bwMode="auto">
          <a:xfrm>
            <a:off x="1562100" y="338138"/>
            <a:ext cx="45720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A312C"/>
                </a:solidFill>
              </a:rPr>
              <a:t>Serbia </a:t>
            </a:r>
          </a:p>
          <a:p>
            <a:pPr algn="ctr" eaLnBrk="0" fontAlgn="base" hangingPunct="0">
              <a:spcBef>
                <a:spcPct val="50000"/>
              </a:spcBef>
              <a:spcAft>
                <a:spcPct val="0"/>
              </a:spcAft>
            </a:pPr>
            <a:r>
              <a:rPr lang="en-US" altLang="en-US">
                <a:solidFill>
                  <a:srgbClr val="FFFFFF"/>
                </a:solidFill>
              </a:rPr>
              <a:t>kills Francis Ferdinand heir to the throne </a:t>
            </a:r>
          </a:p>
        </p:txBody>
      </p:sp>
      <p:sp>
        <p:nvSpPr>
          <p:cNvPr id="8196" name="Line 6"/>
          <p:cNvSpPr>
            <a:spLocks noChangeShapeType="1"/>
          </p:cNvSpPr>
          <p:nvPr/>
        </p:nvSpPr>
        <p:spPr bwMode="auto">
          <a:xfrm>
            <a:off x="3962400" y="1219200"/>
            <a:ext cx="0" cy="38100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197" name="Line 7"/>
          <p:cNvSpPr>
            <a:spLocks noChangeShapeType="1"/>
          </p:cNvSpPr>
          <p:nvPr/>
        </p:nvSpPr>
        <p:spPr bwMode="auto">
          <a:xfrm>
            <a:off x="3962400" y="2667000"/>
            <a:ext cx="0" cy="45720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198" name="Text Box 8"/>
          <p:cNvSpPr txBox="1">
            <a:spLocks noChangeArrowheads="1"/>
          </p:cNvSpPr>
          <p:nvPr/>
        </p:nvSpPr>
        <p:spPr bwMode="auto">
          <a:xfrm>
            <a:off x="2133600" y="3048000"/>
            <a:ext cx="34290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A312C"/>
                </a:solidFill>
              </a:rPr>
              <a:t>Russia </a:t>
            </a:r>
          </a:p>
          <a:p>
            <a:pPr algn="ctr" eaLnBrk="0" fontAlgn="base" hangingPunct="0">
              <a:spcBef>
                <a:spcPct val="50000"/>
              </a:spcBef>
              <a:spcAft>
                <a:spcPct val="0"/>
              </a:spcAft>
            </a:pPr>
            <a:r>
              <a:rPr lang="en-US" altLang="en-US">
                <a:solidFill>
                  <a:srgbClr val="FFFFFF"/>
                </a:solidFill>
              </a:rPr>
              <a:t>defends Serbia and declares war on Austria-Hungary</a:t>
            </a:r>
          </a:p>
        </p:txBody>
      </p:sp>
      <p:sp>
        <p:nvSpPr>
          <p:cNvPr id="8199" name="Line 9"/>
          <p:cNvSpPr>
            <a:spLocks noChangeShapeType="1"/>
          </p:cNvSpPr>
          <p:nvPr/>
        </p:nvSpPr>
        <p:spPr bwMode="auto">
          <a:xfrm>
            <a:off x="3733800" y="4267200"/>
            <a:ext cx="0" cy="45720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200" name="Text Box 10"/>
          <p:cNvSpPr txBox="1">
            <a:spLocks noChangeArrowheads="1"/>
          </p:cNvSpPr>
          <p:nvPr/>
        </p:nvSpPr>
        <p:spPr bwMode="auto">
          <a:xfrm>
            <a:off x="2057400" y="4572001"/>
            <a:ext cx="33528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7FC2A"/>
                </a:solidFill>
              </a:rPr>
              <a:t>Germany </a:t>
            </a:r>
          </a:p>
          <a:p>
            <a:pPr algn="ctr" eaLnBrk="0" fontAlgn="base" hangingPunct="0">
              <a:spcBef>
                <a:spcPct val="50000"/>
              </a:spcBef>
              <a:spcAft>
                <a:spcPct val="0"/>
              </a:spcAft>
            </a:pPr>
            <a:r>
              <a:rPr lang="en-US" altLang="en-US">
                <a:solidFill>
                  <a:srgbClr val="FFFFFF"/>
                </a:solidFill>
              </a:rPr>
              <a:t>declares war on Russia</a:t>
            </a:r>
          </a:p>
        </p:txBody>
      </p:sp>
      <p:sp>
        <p:nvSpPr>
          <p:cNvPr id="8201" name="Line 11"/>
          <p:cNvSpPr>
            <a:spLocks noChangeShapeType="1"/>
          </p:cNvSpPr>
          <p:nvPr/>
        </p:nvSpPr>
        <p:spPr bwMode="auto">
          <a:xfrm>
            <a:off x="4648200" y="4876800"/>
            <a:ext cx="533400" cy="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202" name="Text Box 12"/>
          <p:cNvSpPr txBox="1">
            <a:spLocks noChangeArrowheads="1"/>
          </p:cNvSpPr>
          <p:nvPr/>
        </p:nvSpPr>
        <p:spPr bwMode="auto">
          <a:xfrm>
            <a:off x="4876800" y="4419600"/>
            <a:ext cx="26670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A312C"/>
                </a:solidFill>
              </a:rPr>
              <a:t>France</a:t>
            </a:r>
          </a:p>
          <a:p>
            <a:pPr algn="ctr" eaLnBrk="0" fontAlgn="base" hangingPunct="0">
              <a:spcBef>
                <a:spcPct val="50000"/>
              </a:spcBef>
              <a:spcAft>
                <a:spcPct val="0"/>
              </a:spcAft>
            </a:pPr>
            <a:r>
              <a:rPr lang="en-US" altLang="en-US">
                <a:solidFill>
                  <a:srgbClr val="FFFFFF"/>
                </a:solidFill>
              </a:rPr>
              <a:t>allied w/ Russia declares war on Germany</a:t>
            </a:r>
          </a:p>
        </p:txBody>
      </p:sp>
      <p:sp>
        <p:nvSpPr>
          <p:cNvPr id="8203" name="Line 13"/>
          <p:cNvSpPr>
            <a:spLocks noChangeShapeType="1"/>
          </p:cNvSpPr>
          <p:nvPr/>
        </p:nvSpPr>
        <p:spPr bwMode="auto">
          <a:xfrm>
            <a:off x="7239000" y="4953000"/>
            <a:ext cx="533400" cy="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204" name="Text Box 14"/>
          <p:cNvSpPr txBox="1">
            <a:spLocks noChangeArrowheads="1"/>
          </p:cNvSpPr>
          <p:nvPr/>
        </p:nvSpPr>
        <p:spPr bwMode="auto">
          <a:xfrm>
            <a:off x="7848600" y="4038601"/>
            <a:ext cx="19812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7FC2A"/>
                </a:solidFill>
              </a:rPr>
              <a:t>Germany </a:t>
            </a:r>
            <a:r>
              <a:rPr lang="en-US" altLang="en-US">
                <a:solidFill>
                  <a:srgbClr val="FFFFFF"/>
                </a:solidFill>
              </a:rPr>
              <a:t>declares war on </a:t>
            </a:r>
            <a:r>
              <a:rPr lang="en-US" altLang="en-US">
                <a:solidFill>
                  <a:srgbClr val="00CC00"/>
                </a:solidFill>
              </a:rPr>
              <a:t>neutral </a:t>
            </a:r>
            <a:r>
              <a:rPr lang="en-US" altLang="en-US">
                <a:solidFill>
                  <a:srgbClr val="FFFFFF"/>
                </a:solidFill>
              </a:rPr>
              <a:t>Belgium in order to invade </a:t>
            </a:r>
          </a:p>
        </p:txBody>
      </p:sp>
      <p:sp>
        <p:nvSpPr>
          <p:cNvPr id="8205" name="Line 15"/>
          <p:cNvSpPr>
            <a:spLocks noChangeShapeType="1"/>
          </p:cNvSpPr>
          <p:nvPr/>
        </p:nvSpPr>
        <p:spPr bwMode="auto">
          <a:xfrm flipH="1" flipV="1">
            <a:off x="8839200" y="3505200"/>
            <a:ext cx="0" cy="38100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206" name="Text Box 16"/>
          <p:cNvSpPr txBox="1">
            <a:spLocks noChangeArrowheads="1"/>
          </p:cNvSpPr>
          <p:nvPr/>
        </p:nvSpPr>
        <p:spPr bwMode="auto">
          <a:xfrm>
            <a:off x="7696200" y="1981200"/>
            <a:ext cx="26670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A312C"/>
                </a:solidFill>
              </a:rPr>
              <a:t>Great Britain</a:t>
            </a:r>
          </a:p>
          <a:p>
            <a:pPr algn="ctr" eaLnBrk="0" fontAlgn="base" hangingPunct="0">
              <a:spcBef>
                <a:spcPct val="50000"/>
              </a:spcBef>
              <a:spcAft>
                <a:spcPct val="0"/>
              </a:spcAft>
            </a:pPr>
            <a:r>
              <a:rPr lang="en-US" altLang="en-US">
                <a:solidFill>
                  <a:srgbClr val="FFFFFF"/>
                </a:solidFill>
              </a:rPr>
              <a:t>Allied with France &amp; Belgium declares war on Germany </a:t>
            </a:r>
          </a:p>
        </p:txBody>
      </p:sp>
      <p:sp>
        <p:nvSpPr>
          <p:cNvPr id="8207" name="Line 17"/>
          <p:cNvSpPr>
            <a:spLocks noChangeShapeType="1"/>
          </p:cNvSpPr>
          <p:nvPr/>
        </p:nvSpPr>
        <p:spPr bwMode="auto">
          <a:xfrm flipH="1">
            <a:off x="7315200" y="2819400"/>
            <a:ext cx="533400" cy="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208" name="Line 18"/>
          <p:cNvSpPr>
            <a:spLocks noChangeShapeType="1"/>
          </p:cNvSpPr>
          <p:nvPr/>
        </p:nvSpPr>
        <p:spPr bwMode="auto">
          <a:xfrm flipH="1" flipV="1">
            <a:off x="6934200" y="3886200"/>
            <a:ext cx="685800" cy="533400"/>
          </a:xfrm>
          <a:prstGeom prst="line">
            <a:avLst/>
          </a:prstGeom>
          <a:noFill/>
          <a:ln w="857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8209" name="Text Box 19"/>
          <p:cNvSpPr txBox="1">
            <a:spLocks noChangeArrowheads="1"/>
          </p:cNvSpPr>
          <p:nvPr/>
        </p:nvSpPr>
        <p:spPr bwMode="auto">
          <a:xfrm>
            <a:off x="5105400" y="1905001"/>
            <a:ext cx="24384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00CC00"/>
                </a:solidFill>
              </a:rPr>
              <a:t> USA</a:t>
            </a:r>
          </a:p>
          <a:p>
            <a:pPr algn="ctr" eaLnBrk="0" fontAlgn="base" hangingPunct="0">
              <a:spcBef>
                <a:spcPct val="50000"/>
              </a:spcBef>
              <a:spcAft>
                <a:spcPct val="0"/>
              </a:spcAft>
            </a:pPr>
            <a:r>
              <a:rPr lang="en-US" altLang="en-US">
                <a:solidFill>
                  <a:srgbClr val="FFFFFF"/>
                </a:solidFill>
              </a:rPr>
              <a:t>Is neutral, but is trading with both Great Britain &amp; Germany until…</a:t>
            </a:r>
          </a:p>
        </p:txBody>
      </p:sp>
      <p:sp>
        <p:nvSpPr>
          <p:cNvPr id="8210" name="TextBox 1"/>
          <p:cNvSpPr txBox="1">
            <a:spLocks noChangeArrowheads="1"/>
          </p:cNvSpPr>
          <p:nvPr/>
        </p:nvSpPr>
        <p:spPr bwMode="auto">
          <a:xfrm>
            <a:off x="6667500" y="25400"/>
            <a:ext cx="434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0" fontAlgn="base" hangingPunct="0">
              <a:spcBef>
                <a:spcPct val="0"/>
              </a:spcBef>
              <a:spcAft>
                <a:spcPct val="0"/>
              </a:spcAft>
            </a:pPr>
            <a:r>
              <a:rPr lang="en-US" altLang="en-US" sz="2800">
                <a:solidFill>
                  <a:srgbClr val="FFFF00"/>
                </a:solidFill>
              </a:rPr>
              <a:t>What series of events unfolded to ignite the Great War?</a:t>
            </a:r>
            <a:endParaRPr lang="en-US" altLang="en-US">
              <a:solidFill>
                <a:srgbClr val="FFFFFF"/>
              </a:solidFill>
            </a:endParaRPr>
          </a:p>
        </p:txBody>
      </p:sp>
    </p:spTree>
    <p:extLst>
      <p:ext uri="{BB962C8B-B14F-4D97-AF65-F5344CB8AC3E}">
        <p14:creationId xmlns:p14="http://schemas.microsoft.com/office/powerpoint/2010/main" val="3983904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1828800" y="457200"/>
            <a:ext cx="8540750" cy="1143000"/>
          </a:xfrm>
        </p:spPr>
        <p:txBody>
          <a:bodyPr/>
          <a:lstStyle/>
          <a:p>
            <a:pPr eaLnBrk="1" hangingPunct="1">
              <a:defRPr/>
            </a:pPr>
            <a:r>
              <a:rPr lang="en-US" sz="4000"/>
              <a:t>In what ways did the USA respond to the war in Europe?</a:t>
            </a:r>
          </a:p>
        </p:txBody>
      </p:sp>
      <p:sp>
        <p:nvSpPr>
          <p:cNvPr id="56323" name="Rectangle 3"/>
          <p:cNvSpPr>
            <a:spLocks noGrp="1" noRot="1" noChangeArrowheads="1"/>
          </p:cNvSpPr>
          <p:nvPr>
            <p:ph type="body" idx="1"/>
          </p:nvPr>
        </p:nvSpPr>
        <p:spPr>
          <a:xfrm>
            <a:off x="1825626" y="1600201"/>
            <a:ext cx="4803775" cy="4498975"/>
          </a:xfrm>
        </p:spPr>
        <p:txBody>
          <a:bodyPr/>
          <a:lstStyle/>
          <a:p>
            <a:pPr eaLnBrk="1" hangingPunct="1">
              <a:buFont typeface="Arial" charset="0"/>
              <a:buChar char="►"/>
              <a:defRPr/>
            </a:pPr>
            <a:r>
              <a:rPr lang="en-US" sz="2800"/>
              <a:t>Neutrality</a:t>
            </a:r>
          </a:p>
          <a:p>
            <a:pPr lvl="1" eaLnBrk="1" hangingPunct="1">
              <a:defRPr/>
            </a:pPr>
            <a:r>
              <a:rPr lang="en-US" sz="2400"/>
              <a:t>Propaganda published in British papers swayed public opinion to oppose Germany</a:t>
            </a:r>
          </a:p>
          <a:p>
            <a:pPr lvl="1" eaLnBrk="1" hangingPunct="1">
              <a:defRPr/>
            </a:pPr>
            <a:r>
              <a:rPr lang="en-US" sz="2400">
                <a:solidFill>
                  <a:schemeClr val="hlink"/>
                </a:solidFill>
              </a:rPr>
              <a:t>But the USA still helped provide 10 billion dollars worth of aid in Liberty Bonds to help the Allies</a:t>
            </a:r>
            <a:endParaRPr lang="en-US" sz="2400"/>
          </a:p>
          <a:p>
            <a:pPr eaLnBrk="1" hangingPunct="1">
              <a:buFont typeface="Arial" charset="0"/>
              <a:buChar char="►"/>
              <a:defRPr/>
            </a:pPr>
            <a:r>
              <a:rPr lang="en-US" sz="2800"/>
              <a:t>Preparedness Movement</a:t>
            </a:r>
          </a:p>
          <a:p>
            <a:pPr eaLnBrk="1" hangingPunct="1">
              <a:buFont typeface="Arial" charset="0"/>
              <a:buChar char="►"/>
              <a:defRPr/>
            </a:pPr>
            <a:r>
              <a:rPr lang="en-US" sz="2800"/>
              <a:t>Peace Movement </a:t>
            </a:r>
          </a:p>
        </p:txBody>
      </p:sp>
      <p:pic>
        <p:nvPicPr>
          <p:cNvPr id="9220" name="Picture 4" descr="WOODROW WI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1676400"/>
            <a:ext cx="3406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64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981200" y="274638"/>
            <a:ext cx="8686800" cy="1143000"/>
          </a:xfrm>
        </p:spPr>
        <p:txBody>
          <a:bodyPr/>
          <a:lstStyle/>
          <a:p>
            <a:pPr algn="l" eaLnBrk="1" hangingPunct="1">
              <a:defRPr/>
            </a:pPr>
            <a:r>
              <a:rPr lang="en-US" sz="3600"/>
              <a:t>How was the USA drawn into the WWI?</a:t>
            </a:r>
          </a:p>
        </p:txBody>
      </p:sp>
      <p:sp>
        <p:nvSpPr>
          <p:cNvPr id="57347" name="Rectangle 3"/>
          <p:cNvSpPr>
            <a:spLocks noGrp="1" noRot="1" noChangeArrowheads="1"/>
          </p:cNvSpPr>
          <p:nvPr>
            <p:ph type="body" idx="1"/>
          </p:nvPr>
        </p:nvSpPr>
        <p:spPr/>
        <p:txBody>
          <a:bodyPr/>
          <a:lstStyle/>
          <a:p>
            <a:pPr eaLnBrk="1" hangingPunct="1">
              <a:buFont typeface="Arial" charset="0"/>
              <a:buChar char="►"/>
              <a:defRPr/>
            </a:pPr>
            <a:r>
              <a:rPr lang="en-US" b="1" i="1" u="sng" dirty="0" smtClean="0">
                <a:solidFill>
                  <a:srgbClr val="FF00FF"/>
                </a:solidFill>
              </a:rPr>
              <a:t>Unrestricted Submarine Warfare </a:t>
            </a:r>
          </a:p>
          <a:p>
            <a:pPr eaLnBrk="1" hangingPunct="1">
              <a:buFont typeface="Arial" charset="0"/>
              <a:buChar char="►"/>
              <a:defRPr/>
            </a:pPr>
            <a:r>
              <a:rPr lang="en-US" dirty="0" smtClean="0">
                <a:solidFill>
                  <a:srgbClr val="FF00FF"/>
                </a:solidFill>
              </a:rPr>
              <a:t>Sinking of the Lusitania</a:t>
            </a:r>
          </a:p>
          <a:p>
            <a:pPr eaLnBrk="1" hangingPunct="1">
              <a:buFont typeface="Arial" charset="0"/>
              <a:buChar char="►"/>
              <a:defRPr/>
            </a:pPr>
            <a:r>
              <a:rPr lang="en-US" dirty="0" smtClean="0">
                <a:solidFill>
                  <a:srgbClr val="FF00FF"/>
                </a:solidFill>
              </a:rPr>
              <a:t>Zimmermann Note</a:t>
            </a:r>
          </a:p>
          <a:p>
            <a:pPr eaLnBrk="1" hangingPunct="1">
              <a:buFont typeface="Arial" charset="0"/>
              <a:buNone/>
              <a:defRPr/>
            </a:pPr>
            <a:endParaRPr lang="en-US" dirty="0" smtClean="0"/>
          </a:p>
        </p:txBody>
      </p:sp>
      <p:pic>
        <p:nvPicPr>
          <p:cNvPr id="10244" name="Picture 4" descr="AHG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ZIMMERMAN N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826" y="2362200"/>
            <a:ext cx="33305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01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015989" cy="1754746"/>
          </a:xfrm>
        </p:spPr>
        <p:txBody>
          <a:bodyPr/>
          <a:lstStyle/>
          <a:p>
            <a:r>
              <a:rPr lang="en-US" dirty="0" smtClean="0"/>
              <a:t>How did America’s </a:t>
            </a:r>
            <a:r>
              <a:rPr lang="en-US" dirty="0"/>
              <a:t>m</a:t>
            </a:r>
            <a:r>
              <a:rPr lang="en-US" dirty="0" smtClean="0"/>
              <a:t>elting </a:t>
            </a:r>
            <a:r>
              <a:rPr lang="en-US" dirty="0"/>
              <a:t>p</a:t>
            </a:r>
            <a:r>
              <a:rPr lang="en-US" dirty="0" smtClean="0"/>
              <a:t>ot population help keep neutrality and then shift to support Allies? </a:t>
            </a:r>
            <a:endParaRPr lang="en-US" dirty="0"/>
          </a:p>
        </p:txBody>
      </p:sp>
      <p:sp>
        <p:nvSpPr>
          <p:cNvPr id="3" name="Content Placeholder 2"/>
          <p:cNvSpPr>
            <a:spLocks noGrp="1"/>
          </p:cNvSpPr>
          <p:nvPr>
            <p:ph idx="1"/>
          </p:nvPr>
        </p:nvSpPr>
        <p:spPr>
          <a:xfrm>
            <a:off x="427926" y="1870656"/>
            <a:ext cx="8136525" cy="4498975"/>
          </a:xfrm>
        </p:spPr>
        <p:txBody>
          <a:bodyPr/>
          <a:lstStyle/>
          <a:p>
            <a:r>
              <a:rPr lang="en-US" dirty="0" smtClean="0"/>
              <a:t>At first immigrants were loyal to their home lands</a:t>
            </a:r>
          </a:p>
          <a:p>
            <a:pPr lvl="1"/>
            <a:r>
              <a:rPr lang="en-US" dirty="0" smtClean="0"/>
              <a:t>Divided between central powers and allied forces. </a:t>
            </a:r>
          </a:p>
          <a:p>
            <a:r>
              <a:rPr lang="en-US" dirty="0">
                <a:solidFill>
                  <a:srgbClr val="FF00FF"/>
                </a:solidFill>
              </a:rPr>
              <a:t>U</a:t>
            </a:r>
            <a:r>
              <a:rPr lang="en-US" dirty="0" smtClean="0">
                <a:solidFill>
                  <a:srgbClr val="FF00FF"/>
                </a:solidFill>
              </a:rPr>
              <a:t>nrestricted submarine warfare led Anti German Sentiment</a:t>
            </a:r>
          </a:p>
          <a:p>
            <a:r>
              <a:rPr lang="en-US" dirty="0" smtClean="0"/>
              <a:t>Breakdown in communications led to slanted view in the press in support of the Allies. </a:t>
            </a:r>
            <a:endParaRPr lang="en-US" dirty="0"/>
          </a:p>
        </p:txBody>
      </p:sp>
      <p:pic>
        <p:nvPicPr>
          <p:cNvPr id="4" name="Picture 3"/>
          <p:cNvPicPr>
            <a:picLocks noChangeAspect="1"/>
          </p:cNvPicPr>
          <p:nvPr/>
        </p:nvPicPr>
        <p:blipFill>
          <a:blip r:embed="rId2"/>
          <a:stretch>
            <a:fillRect/>
          </a:stretch>
        </p:blipFill>
        <p:spPr>
          <a:xfrm>
            <a:off x="9169758" y="2081633"/>
            <a:ext cx="2566047" cy="3756051"/>
          </a:xfrm>
          <a:prstGeom prst="rect">
            <a:avLst/>
          </a:prstGeom>
        </p:spPr>
      </p:pic>
    </p:spTree>
    <p:extLst>
      <p:ext uri="{BB962C8B-B14F-4D97-AF65-F5344CB8AC3E}">
        <p14:creationId xmlns:p14="http://schemas.microsoft.com/office/powerpoint/2010/main" val="3652793992"/>
      </p:ext>
    </p:extLst>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978</Words>
  <Application>Microsoft Office PowerPoint</Application>
  <PresentationFormat>Widescreen</PresentationFormat>
  <Paragraphs>139</Paragraphs>
  <Slides>13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 Black</vt:lpstr>
      <vt:lpstr>Calibri</vt:lpstr>
      <vt:lpstr>Tahoma</vt:lpstr>
      <vt:lpstr>Times New Roman</vt:lpstr>
      <vt:lpstr>Wingdings</vt:lpstr>
      <vt:lpstr>Compass</vt:lpstr>
      <vt:lpstr>1_Compass</vt:lpstr>
      <vt:lpstr>Unit 4: Lecture #3  The Great War</vt:lpstr>
      <vt:lpstr>Lecture Focus Question</vt:lpstr>
      <vt:lpstr>What were the MAIN Causes of WWI?</vt:lpstr>
      <vt:lpstr>Map of Allied and Central Powers</vt:lpstr>
      <vt:lpstr>What event starts WWI?</vt:lpstr>
      <vt:lpstr>PowerPoint Presentation</vt:lpstr>
      <vt:lpstr>In what ways did the USA respond to the war in Europe?</vt:lpstr>
      <vt:lpstr>How was the USA drawn into the WWI?</vt:lpstr>
      <vt:lpstr>How did America’s melting pot population help keep neutrality and then shift to support Allies? </vt:lpstr>
      <vt:lpstr>How did Americans Prepare to Fight in WWI?</vt:lpstr>
      <vt:lpstr>How did the U.S. Government pay for the cost of the War?</vt:lpstr>
      <vt:lpstr>How would Americans be involved?</vt:lpstr>
      <vt:lpstr>Lecture Review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Lecture #3  The Great War</dc:title>
  <dc:creator>Ashlei Kramer</dc:creator>
  <cp:lastModifiedBy>Ashlei Kramer</cp:lastModifiedBy>
  <cp:revision>5</cp:revision>
  <dcterms:created xsi:type="dcterms:W3CDTF">2017-01-13T23:41:08Z</dcterms:created>
  <dcterms:modified xsi:type="dcterms:W3CDTF">2017-01-13T23:53:59Z</dcterms:modified>
</cp:coreProperties>
</file>